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1" r:id="rId3"/>
    <p:sldId id="259" r:id="rId4"/>
    <p:sldId id="258" r:id="rId5"/>
    <p:sldId id="263" r:id="rId6"/>
    <p:sldId id="262" r:id="rId7"/>
    <p:sldId id="264" r:id="rId8"/>
    <p:sldId id="277" r:id="rId9"/>
    <p:sldId id="278" r:id="rId10"/>
    <p:sldId id="279" r:id="rId11"/>
    <p:sldId id="280" r:id="rId12"/>
    <p:sldId id="281" r:id="rId13"/>
    <p:sldId id="282" r:id="rId14"/>
    <p:sldId id="265" r:id="rId15"/>
    <p:sldId id="284" r:id="rId16"/>
    <p:sldId id="285" r:id="rId17"/>
    <p:sldId id="283" r:id="rId18"/>
    <p:sldId id="271" r:id="rId19"/>
    <p:sldId id="273" r:id="rId20"/>
    <p:sldId id="272" r:id="rId21"/>
  </p:sldIdLst>
  <p:sldSz cx="122412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15DF69B-C666-4F26-823F-5B4BF413B12A}">
          <p14:sldIdLst>
            <p14:sldId id="257"/>
            <p14:sldId id="261"/>
            <p14:sldId id="259"/>
            <p14:sldId id="258"/>
            <p14:sldId id="263"/>
            <p14:sldId id="262"/>
            <p14:sldId id="264"/>
            <p14:sldId id="277"/>
            <p14:sldId id="278"/>
            <p14:sldId id="279"/>
            <p14:sldId id="280"/>
            <p14:sldId id="281"/>
            <p14:sldId id="282"/>
            <p14:sldId id="265"/>
            <p14:sldId id="284"/>
            <p14:sldId id="285"/>
            <p14:sldId id="283"/>
            <p14:sldId id="271"/>
            <p14:sldId id="273"/>
            <p14:sldId id="272"/>
          </p14:sldIdLst>
        </p14:section>
      </p14:sectionLst>
    </p:ext>
    <p:ext uri="{EFAFB233-063F-42B5-8137-9DF3F51BA10A}">
      <p15:sldGuideLst xmlns:p15="http://schemas.microsoft.com/office/powerpoint/2012/main">
        <p15:guide id="1" orient="horz" pos="2160">
          <p15:clr>
            <a:srgbClr val="A4A3A4"/>
          </p15:clr>
        </p15:guide>
        <p15:guide id="2" pos="3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00"/>
    <a:srgbClr val="F2F2F2"/>
    <a:srgbClr val="C30202"/>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6" y="72"/>
      </p:cViewPr>
      <p:guideLst>
        <p:guide orient="horz" pos="2160"/>
        <p:guide pos="38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E02A0-E80A-4780-8135-D0D4516A3D47}" type="datetimeFigureOut">
              <a:rPr lang="zh-CN" altLang="en-US" smtClean="0"/>
              <a:t>2018/8/7</a:t>
            </a:fld>
            <a:endParaRPr lang="zh-CN" altLang="en-US"/>
          </a:p>
        </p:txBody>
      </p:sp>
      <p:sp>
        <p:nvSpPr>
          <p:cNvPr id="4" name="幻灯片图像占位符 3"/>
          <p:cNvSpPr>
            <a:spLocks noGrp="1" noRot="1" noChangeAspect="1"/>
          </p:cNvSpPr>
          <p:nvPr>
            <p:ph type="sldImg" idx="2"/>
          </p:nvPr>
        </p:nvSpPr>
        <p:spPr>
          <a:xfrm>
            <a:off x="369888" y="685800"/>
            <a:ext cx="61182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80F19-D262-4A6D-A2B5-58436BA56958}" type="slidenum">
              <a:rPr lang="zh-CN" altLang="en-US" smtClean="0"/>
              <a:t>‹#›</a:t>
            </a:fld>
            <a:endParaRPr lang="zh-CN" altLang="en-US"/>
          </a:p>
        </p:txBody>
      </p:sp>
    </p:spTree>
    <p:extLst>
      <p:ext uri="{BB962C8B-B14F-4D97-AF65-F5344CB8AC3E}">
        <p14:creationId xmlns:p14="http://schemas.microsoft.com/office/powerpoint/2010/main" val="36605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7</a:t>
            </a:fld>
            <a:endParaRPr lang="zh-CN" altLang="en-US"/>
          </a:p>
        </p:txBody>
      </p:sp>
    </p:spTree>
    <p:extLst>
      <p:ext uri="{BB962C8B-B14F-4D97-AF65-F5344CB8AC3E}">
        <p14:creationId xmlns:p14="http://schemas.microsoft.com/office/powerpoint/2010/main" val="147068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17</a:t>
            </a:fld>
            <a:endParaRPr lang="zh-CN" altLang="en-US"/>
          </a:p>
        </p:txBody>
      </p:sp>
    </p:spTree>
    <p:extLst>
      <p:ext uri="{BB962C8B-B14F-4D97-AF65-F5344CB8AC3E}">
        <p14:creationId xmlns:p14="http://schemas.microsoft.com/office/powerpoint/2010/main" val="373544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8</a:t>
            </a:fld>
            <a:endParaRPr lang="zh-CN" altLang="en-US"/>
          </a:p>
        </p:txBody>
      </p:sp>
    </p:spTree>
    <p:extLst>
      <p:ext uri="{BB962C8B-B14F-4D97-AF65-F5344CB8AC3E}">
        <p14:creationId xmlns:p14="http://schemas.microsoft.com/office/powerpoint/2010/main" val="319334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9</a:t>
            </a:fld>
            <a:endParaRPr lang="zh-CN" altLang="en-US"/>
          </a:p>
        </p:txBody>
      </p:sp>
    </p:spTree>
    <p:extLst>
      <p:ext uri="{BB962C8B-B14F-4D97-AF65-F5344CB8AC3E}">
        <p14:creationId xmlns:p14="http://schemas.microsoft.com/office/powerpoint/2010/main" val="40284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10</a:t>
            </a:fld>
            <a:endParaRPr lang="zh-CN" altLang="en-US"/>
          </a:p>
        </p:txBody>
      </p:sp>
    </p:spTree>
    <p:extLst>
      <p:ext uri="{BB962C8B-B14F-4D97-AF65-F5344CB8AC3E}">
        <p14:creationId xmlns:p14="http://schemas.microsoft.com/office/powerpoint/2010/main" val="17124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11</a:t>
            </a:fld>
            <a:endParaRPr lang="zh-CN" altLang="en-US"/>
          </a:p>
        </p:txBody>
      </p:sp>
    </p:spTree>
    <p:extLst>
      <p:ext uri="{BB962C8B-B14F-4D97-AF65-F5344CB8AC3E}">
        <p14:creationId xmlns:p14="http://schemas.microsoft.com/office/powerpoint/2010/main" val="35599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12</a:t>
            </a:fld>
            <a:endParaRPr lang="zh-CN" altLang="en-US"/>
          </a:p>
        </p:txBody>
      </p:sp>
    </p:spTree>
    <p:extLst>
      <p:ext uri="{BB962C8B-B14F-4D97-AF65-F5344CB8AC3E}">
        <p14:creationId xmlns:p14="http://schemas.microsoft.com/office/powerpoint/2010/main" val="112064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13</a:t>
            </a:fld>
            <a:endParaRPr lang="zh-CN" altLang="en-US"/>
          </a:p>
        </p:txBody>
      </p:sp>
    </p:spTree>
    <p:extLst>
      <p:ext uri="{BB962C8B-B14F-4D97-AF65-F5344CB8AC3E}">
        <p14:creationId xmlns:p14="http://schemas.microsoft.com/office/powerpoint/2010/main" val="9446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15</a:t>
            </a:fld>
            <a:endParaRPr lang="zh-CN" altLang="en-US"/>
          </a:p>
        </p:txBody>
      </p:sp>
    </p:spTree>
    <p:extLst>
      <p:ext uri="{BB962C8B-B14F-4D97-AF65-F5344CB8AC3E}">
        <p14:creationId xmlns:p14="http://schemas.microsoft.com/office/powerpoint/2010/main" val="394745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080F19-D262-4A6D-A2B5-58436BA56958}" type="slidenum">
              <a:rPr lang="zh-CN" altLang="en-US" smtClean="0"/>
              <a:t>16</a:t>
            </a:fld>
            <a:endParaRPr lang="zh-CN" altLang="en-US"/>
          </a:p>
        </p:txBody>
      </p:sp>
    </p:spTree>
    <p:extLst>
      <p:ext uri="{BB962C8B-B14F-4D97-AF65-F5344CB8AC3E}">
        <p14:creationId xmlns:p14="http://schemas.microsoft.com/office/powerpoint/2010/main" val="137887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8092" y="2130427"/>
            <a:ext cx="10405031" cy="1470025"/>
          </a:xfrm>
        </p:spPr>
        <p:txBody>
          <a:bodyPr/>
          <a:lstStyle/>
          <a:p>
            <a:r>
              <a:rPr lang="zh-CN" altLang="en-US"/>
              <a:t>单击此处编辑母版标题样式</a:t>
            </a:r>
          </a:p>
        </p:txBody>
      </p:sp>
      <p:sp>
        <p:nvSpPr>
          <p:cNvPr id="3" name="副标题 2"/>
          <p:cNvSpPr>
            <a:spLocks noGrp="1"/>
          </p:cNvSpPr>
          <p:nvPr>
            <p:ph type="subTitle" idx="1"/>
          </p:nvPr>
        </p:nvSpPr>
        <p:spPr>
          <a:xfrm>
            <a:off x="1836183" y="3886200"/>
            <a:ext cx="85688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74880" y="274640"/>
            <a:ext cx="2754272"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2061" y="274640"/>
            <a:ext cx="805879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6972" y="4406902"/>
            <a:ext cx="1040503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6972" y="2906713"/>
            <a:ext cx="104050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2061" y="1600202"/>
            <a:ext cx="540653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22617" y="1600202"/>
            <a:ext cx="540653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12060" y="1535113"/>
            <a:ext cx="54086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12060" y="2174875"/>
            <a:ext cx="54086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18367" y="1535113"/>
            <a:ext cx="54107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218367" y="2174875"/>
            <a:ext cx="54107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2062" y="273050"/>
            <a:ext cx="4027275"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85974" y="273052"/>
            <a:ext cx="68431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2062" y="1435102"/>
            <a:ext cx="40272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9364" y="4800600"/>
            <a:ext cx="73447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9364" y="612775"/>
            <a:ext cx="73447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9364" y="5367338"/>
            <a:ext cx="73447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2061" y="274638"/>
            <a:ext cx="1101709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12061" y="1600202"/>
            <a:ext cx="1101709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12062" y="6356352"/>
            <a:ext cx="28562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2018/8/7</a:t>
            </a:fld>
            <a:endParaRPr lang="zh-CN" altLang="en-US"/>
          </a:p>
        </p:txBody>
      </p:sp>
      <p:sp>
        <p:nvSpPr>
          <p:cNvPr id="5" name="页脚占位符 4"/>
          <p:cNvSpPr>
            <a:spLocks noGrp="1"/>
          </p:cNvSpPr>
          <p:nvPr>
            <p:ph type="ftr" sz="quarter" idx="3"/>
          </p:nvPr>
        </p:nvSpPr>
        <p:spPr>
          <a:xfrm>
            <a:off x="4182415" y="6356352"/>
            <a:ext cx="38763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72870" y="6356352"/>
            <a:ext cx="2856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Zhongyangbo\Desktop\公司名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 y="44624"/>
            <a:ext cx="3692525" cy="1428750"/>
          </a:xfrm>
          <a:prstGeom prst="rect">
            <a:avLst/>
          </a:prstGeom>
          <a:solidFill>
            <a:schemeClr val="bg1"/>
          </a:solidFill>
          <a:ln>
            <a:solidFill>
              <a:schemeClr val="bg1"/>
            </a:solidFill>
          </a:ln>
        </p:spPr>
      </p:pic>
      <p:sp>
        <p:nvSpPr>
          <p:cNvPr id="5" name="TextBox 4"/>
          <p:cNvSpPr txBox="1"/>
          <p:nvPr/>
        </p:nvSpPr>
        <p:spPr>
          <a:xfrm>
            <a:off x="7071806" y="5395863"/>
            <a:ext cx="4698722" cy="76944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4400" dirty="0">
                <a:solidFill>
                  <a:srgbClr val="C30202"/>
                </a:solidFill>
                <a:latin typeface="Adobe 黑体 Std R" pitchFamily="34" charset="-122"/>
                <a:ea typeface="Adobe 黑体 Std R" pitchFamily="34" charset="-122"/>
              </a:rPr>
              <a:t>——</a:t>
            </a:r>
            <a:r>
              <a:rPr lang="zh-CN" altLang="en-US" sz="4400" dirty="0">
                <a:solidFill>
                  <a:srgbClr val="C30202"/>
                </a:solidFill>
                <a:latin typeface="Adobe 黑体 Std R" pitchFamily="34" charset="-122"/>
                <a:ea typeface="Adobe 黑体 Std R" pitchFamily="34" charset="-122"/>
              </a:rPr>
              <a:t>产品介绍</a:t>
            </a:r>
            <a:r>
              <a:rPr lang="en-US" altLang="zh-CN" sz="4400" dirty="0">
                <a:solidFill>
                  <a:srgbClr val="C30202"/>
                </a:solidFill>
                <a:latin typeface="Adobe 黑体 Std R" pitchFamily="34" charset="-122"/>
                <a:ea typeface="Adobe 黑体 Std R" pitchFamily="34" charset="-122"/>
              </a:rPr>
              <a:t>——</a:t>
            </a:r>
            <a:endParaRPr lang="zh-CN" altLang="en-US" sz="4400" dirty="0">
              <a:solidFill>
                <a:srgbClr val="C30202"/>
              </a:solidFill>
              <a:latin typeface="Adobe 黑体 Std R" pitchFamily="34" charset="-122"/>
              <a:ea typeface="Adobe 黑体 Std R" pitchFamily="34" charset="-122"/>
            </a:endParaRPr>
          </a:p>
        </p:txBody>
      </p:sp>
      <p:sp>
        <p:nvSpPr>
          <p:cNvPr id="7" name="菱形 6"/>
          <p:cNvSpPr/>
          <p:nvPr/>
        </p:nvSpPr>
        <p:spPr>
          <a:xfrm>
            <a:off x="7488758" y="404664"/>
            <a:ext cx="1296144" cy="1152128"/>
          </a:xfrm>
          <a:prstGeom prst="diamond">
            <a:avLst/>
          </a:prstGeom>
          <a:solidFill>
            <a:srgbClr val="C302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Adobe 黑体 Std R" pitchFamily="34" charset="-122"/>
                <a:ea typeface="Adobe 黑体 Std R" pitchFamily="34" charset="-122"/>
              </a:rPr>
              <a:t>诚信</a:t>
            </a:r>
          </a:p>
        </p:txBody>
      </p:sp>
      <p:sp>
        <p:nvSpPr>
          <p:cNvPr id="15" name="菱形 14"/>
          <p:cNvSpPr/>
          <p:nvPr/>
        </p:nvSpPr>
        <p:spPr>
          <a:xfrm>
            <a:off x="8856910" y="404664"/>
            <a:ext cx="1296144" cy="1152128"/>
          </a:xfrm>
          <a:prstGeom prst="diamond">
            <a:avLst/>
          </a:prstGeom>
          <a:solidFill>
            <a:srgbClr val="C302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Adobe 黑体 Std R" pitchFamily="34" charset="-122"/>
                <a:ea typeface="Adobe 黑体 Std R" pitchFamily="34" charset="-122"/>
              </a:rPr>
              <a:t>专业</a:t>
            </a:r>
          </a:p>
        </p:txBody>
      </p:sp>
      <p:sp>
        <p:nvSpPr>
          <p:cNvPr id="16" name="菱形 15"/>
          <p:cNvSpPr/>
          <p:nvPr/>
        </p:nvSpPr>
        <p:spPr>
          <a:xfrm>
            <a:off x="10225062" y="404664"/>
            <a:ext cx="1296144" cy="1152128"/>
          </a:xfrm>
          <a:prstGeom prst="diamond">
            <a:avLst/>
          </a:prstGeom>
          <a:solidFill>
            <a:srgbClr val="C302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Adobe 黑体 Std R" pitchFamily="34" charset="-122"/>
                <a:ea typeface="Adobe 黑体 Std R" pitchFamily="34" charset="-122"/>
              </a:rPr>
              <a:t>创新</a:t>
            </a:r>
          </a:p>
        </p:txBody>
      </p:sp>
      <p:pic>
        <p:nvPicPr>
          <p:cNvPr id="3" name="图片 2">
            <a:extLst>
              <a:ext uri="{FF2B5EF4-FFF2-40B4-BE49-F238E27FC236}">
                <a16:creationId xmlns:a16="http://schemas.microsoft.com/office/drawing/2014/main" id="{D063EA14-6F67-4FED-AE07-25B7E1C4B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 y="2167095"/>
            <a:ext cx="12238095" cy="2523809"/>
          </a:xfrm>
          <a:prstGeom prst="rect">
            <a:avLst/>
          </a:prstGeom>
        </p:spPr>
      </p:pic>
    </p:spTree>
    <p:extLst>
      <p:ext uri="{BB962C8B-B14F-4D97-AF65-F5344CB8AC3E}">
        <p14:creationId xmlns:p14="http://schemas.microsoft.com/office/powerpoint/2010/main" val="258397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750"/>
                                        <p:tgtEl>
                                          <p:spTgt spid="20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在线测试</a:t>
            </a:r>
          </a:p>
        </p:txBody>
      </p:sp>
      <p:sp>
        <p:nvSpPr>
          <p:cNvPr id="10" name="椭圆 9"/>
          <p:cNvSpPr/>
          <p:nvPr/>
        </p:nvSpPr>
        <p:spPr>
          <a:xfrm>
            <a:off x="8496870" y="4668360"/>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错题统计</a:t>
            </a:r>
          </a:p>
        </p:txBody>
      </p:sp>
      <p:sp>
        <p:nvSpPr>
          <p:cNvPr id="2" name="TextBox 1"/>
          <p:cNvSpPr txBox="1"/>
          <p:nvPr/>
        </p:nvSpPr>
        <p:spPr>
          <a:xfrm>
            <a:off x="9576595" y="4836412"/>
            <a:ext cx="2232248" cy="83099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将党员在测试中出现错误的题目进行归纳统计，便于复习总结。</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5" name="椭圆 14">
            <a:extLst>
              <a:ext uri="{FF2B5EF4-FFF2-40B4-BE49-F238E27FC236}">
                <a16:creationId xmlns:a16="http://schemas.microsoft.com/office/drawing/2014/main" id="{52ED70C7-FCB2-4C05-9A70-346ECFE3D6B7}"/>
              </a:ext>
            </a:extLst>
          </p:cNvPr>
          <p:cNvSpPr/>
          <p:nvPr/>
        </p:nvSpPr>
        <p:spPr>
          <a:xfrm>
            <a:off x="8496870" y="1729199"/>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题库栏目</a:t>
            </a:r>
          </a:p>
        </p:txBody>
      </p:sp>
      <p:sp>
        <p:nvSpPr>
          <p:cNvPr id="17" name="TextBox 1">
            <a:extLst>
              <a:ext uri="{FF2B5EF4-FFF2-40B4-BE49-F238E27FC236}">
                <a16:creationId xmlns:a16="http://schemas.microsoft.com/office/drawing/2014/main" id="{A4168573-F4E3-4A4E-97E3-56C609AEC904}"/>
              </a:ext>
            </a:extLst>
          </p:cNvPr>
          <p:cNvSpPr txBox="1"/>
          <p:nvPr/>
        </p:nvSpPr>
        <p:spPr>
          <a:xfrm>
            <a:off x="9576595" y="1897251"/>
            <a:ext cx="2232248"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党员可在线测试，测试完成后自动评分。</a:t>
            </a:r>
          </a:p>
        </p:txBody>
      </p:sp>
      <p:pic>
        <p:nvPicPr>
          <p:cNvPr id="7" name="图片 6">
            <a:extLst>
              <a:ext uri="{FF2B5EF4-FFF2-40B4-BE49-F238E27FC236}">
                <a16:creationId xmlns:a16="http://schemas.microsoft.com/office/drawing/2014/main" id="{0E7580D1-5615-47C6-A503-350FCFF7A8FC}"/>
              </a:ext>
            </a:extLst>
          </p:cNvPr>
          <p:cNvPicPr>
            <a:picLocks noChangeAspect="1"/>
          </p:cNvPicPr>
          <p:nvPr/>
        </p:nvPicPr>
        <p:blipFill rotWithShape="1">
          <a:blip r:embed="rId4">
            <a:extLst>
              <a:ext uri="{28A0092B-C50C-407E-A947-70E740481C1C}">
                <a14:useLocalDpi xmlns:a14="http://schemas.microsoft.com/office/drawing/2010/main" val="0"/>
              </a:ext>
            </a:extLst>
          </a:blip>
          <a:srcRect t="3464" b="6080"/>
          <a:stretch/>
        </p:blipFill>
        <p:spPr>
          <a:xfrm>
            <a:off x="575990" y="1654403"/>
            <a:ext cx="2876684" cy="4392488"/>
          </a:xfrm>
          <a:prstGeom prst="rect">
            <a:avLst/>
          </a:prstGeom>
        </p:spPr>
      </p:pic>
      <p:pic>
        <p:nvPicPr>
          <p:cNvPr id="6" name="图片 5">
            <a:extLst>
              <a:ext uri="{FF2B5EF4-FFF2-40B4-BE49-F238E27FC236}">
                <a16:creationId xmlns:a16="http://schemas.microsoft.com/office/drawing/2014/main" id="{AB3B8D7F-7E24-4C45-A701-721F97878818}"/>
              </a:ext>
            </a:extLst>
          </p:cNvPr>
          <p:cNvPicPr>
            <a:picLocks noChangeAspect="1"/>
          </p:cNvPicPr>
          <p:nvPr/>
        </p:nvPicPr>
        <p:blipFill rotWithShape="1">
          <a:blip r:embed="rId5">
            <a:extLst>
              <a:ext uri="{28A0092B-C50C-407E-A947-70E740481C1C}">
                <a14:useLocalDpi xmlns:a14="http://schemas.microsoft.com/office/drawing/2010/main" val="0"/>
              </a:ext>
            </a:extLst>
          </a:blip>
          <a:srcRect t="3968" b="7432"/>
          <a:stretch/>
        </p:blipFill>
        <p:spPr>
          <a:xfrm>
            <a:off x="4099752" y="1654404"/>
            <a:ext cx="2876684" cy="4392488"/>
          </a:xfrm>
          <a:prstGeom prst="rect">
            <a:avLst/>
          </a:prstGeom>
        </p:spPr>
      </p:pic>
    </p:spTree>
    <p:extLst>
      <p:ext uri="{BB962C8B-B14F-4D97-AF65-F5344CB8AC3E}">
        <p14:creationId xmlns:p14="http://schemas.microsoft.com/office/powerpoint/2010/main" val="23465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网络党校</a:t>
            </a:r>
          </a:p>
        </p:txBody>
      </p:sp>
      <p:sp>
        <p:nvSpPr>
          <p:cNvPr id="10" name="椭圆 9"/>
          <p:cNvSpPr/>
          <p:nvPr/>
        </p:nvSpPr>
        <p:spPr>
          <a:xfrm>
            <a:off x="8496870" y="4668360"/>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学时统计</a:t>
            </a:r>
          </a:p>
        </p:txBody>
      </p:sp>
      <p:sp>
        <p:nvSpPr>
          <p:cNvPr id="2" name="TextBox 1"/>
          <p:cNvSpPr txBox="1"/>
          <p:nvPr/>
        </p:nvSpPr>
        <p:spPr>
          <a:xfrm>
            <a:off x="9693304" y="4959523"/>
            <a:ext cx="22322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统计党员的学习情况。</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5" name="椭圆 14">
            <a:extLst>
              <a:ext uri="{FF2B5EF4-FFF2-40B4-BE49-F238E27FC236}">
                <a16:creationId xmlns:a16="http://schemas.microsoft.com/office/drawing/2014/main" id="{52ED70C7-FCB2-4C05-9A70-346ECFE3D6B7}"/>
              </a:ext>
            </a:extLst>
          </p:cNvPr>
          <p:cNvSpPr/>
          <p:nvPr/>
        </p:nvSpPr>
        <p:spPr>
          <a:xfrm>
            <a:off x="8496870" y="1729199"/>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精彩党课</a:t>
            </a:r>
          </a:p>
        </p:txBody>
      </p:sp>
      <p:sp>
        <p:nvSpPr>
          <p:cNvPr id="17" name="TextBox 1">
            <a:extLst>
              <a:ext uri="{FF2B5EF4-FFF2-40B4-BE49-F238E27FC236}">
                <a16:creationId xmlns:a16="http://schemas.microsoft.com/office/drawing/2014/main" id="{A4168573-F4E3-4A4E-97E3-56C609AEC904}"/>
              </a:ext>
            </a:extLst>
          </p:cNvPr>
          <p:cNvSpPr txBox="1"/>
          <p:nvPr/>
        </p:nvSpPr>
        <p:spPr>
          <a:xfrm>
            <a:off x="9576990" y="1700402"/>
            <a:ext cx="2232248"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党员可以通过在线视频党课学习，以及了解党规党章、党史系列讲话、法律法规。</a:t>
            </a:r>
          </a:p>
        </p:txBody>
      </p:sp>
      <p:pic>
        <p:nvPicPr>
          <p:cNvPr id="8" name="图片 7">
            <a:extLst>
              <a:ext uri="{FF2B5EF4-FFF2-40B4-BE49-F238E27FC236}">
                <a16:creationId xmlns:a16="http://schemas.microsoft.com/office/drawing/2014/main" id="{EEF06FC1-8203-49F2-AFCB-3CC77DFEDBD4}"/>
              </a:ext>
            </a:extLst>
          </p:cNvPr>
          <p:cNvPicPr>
            <a:picLocks noChangeAspect="1"/>
          </p:cNvPicPr>
          <p:nvPr/>
        </p:nvPicPr>
        <p:blipFill rotWithShape="1">
          <a:blip r:embed="rId4">
            <a:extLst>
              <a:ext uri="{28A0092B-C50C-407E-A947-70E740481C1C}">
                <a14:useLocalDpi xmlns:a14="http://schemas.microsoft.com/office/drawing/2010/main" val="0"/>
              </a:ext>
            </a:extLst>
          </a:blip>
          <a:srcRect l="-410" t="3150" r="410" b="6629"/>
          <a:stretch/>
        </p:blipFill>
        <p:spPr>
          <a:xfrm>
            <a:off x="647998" y="1654404"/>
            <a:ext cx="2876684" cy="4392488"/>
          </a:xfrm>
          <a:prstGeom prst="rect">
            <a:avLst/>
          </a:prstGeom>
        </p:spPr>
      </p:pic>
      <p:pic>
        <p:nvPicPr>
          <p:cNvPr id="12" name="图片 11">
            <a:extLst>
              <a:ext uri="{FF2B5EF4-FFF2-40B4-BE49-F238E27FC236}">
                <a16:creationId xmlns:a16="http://schemas.microsoft.com/office/drawing/2014/main" id="{44871CC4-532F-4D1D-A564-7457BB099AA7}"/>
              </a:ext>
            </a:extLst>
          </p:cNvPr>
          <p:cNvPicPr>
            <a:picLocks noChangeAspect="1"/>
          </p:cNvPicPr>
          <p:nvPr/>
        </p:nvPicPr>
        <p:blipFill rotWithShape="1">
          <a:blip r:embed="rId5">
            <a:extLst>
              <a:ext uri="{28A0092B-C50C-407E-A947-70E740481C1C}">
                <a14:useLocalDpi xmlns:a14="http://schemas.microsoft.com/office/drawing/2010/main" val="0"/>
              </a:ext>
            </a:extLst>
          </a:blip>
          <a:srcRect t="3800" b="7153"/>
          <a:stretch/>
        </p:blipFill>
        <p:spPr>
          <a:xfrm>
            <a:off x="4248398" y="1654404"/>
            <a:ext cx="2876684" cy="4392488"/>
          </a:xfrm>
          <a:prstGeom prst="rect">
            <a:avLst/>
          </a:prstGeom>
        </p:spPr>
      </p:pic>
    </p:spTree>
    <p:extLst>
      <p:ext uri="{BB962C8B-B14F-4D97-AF65-F5344CB8AC3E}">
        <p14:creationId xmlns:p14="http://schemas.microsoft.com/office/powerpoint/2010/main" val="14176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党员服务</a:t>
            </a:r>
          </a:p>
        </p:txBody>
      </p:sp>
      <p:sp>
        <p:nvSpPr>
          <p:cNvPr id="10" name="椭圆 9"/>
          <p:cNvSpPr/>
          <p:nvPr/>
        </p:nvSpPr>
        <p:spPr>
          <a:xfrm>
            <a:off x="8496870" y="4668360"/>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关系转移</a:t>
            </a:r>
          </a:p>
        </p:txBody>
      </p:sp>
      <p:sp>
        <p:nvSpPr>
          <p:cNvPr id="2" name="TextBox 1"/>
          <p:cNvSpPr txBox="1"/>
          <p:nvPr/>
        </p:nvSpPr>
        <p:spPr>
          <a:xfrm>
            <a:off x="9693304" y="4959523"/>
            <a:ext cx="2232248"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组织关系转移申请，查询申请的处理进度。</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5" name="椭圆 14">
            <a:extLst>
              <a:ext uri="{FF2B5EF4-FFF2-40B4-BE49-F238E27FC236}">
                <a16:creationId xmlns:a16="http://schemas.microsoft.com/office/drawing/2014/main" id="{52ED70C7-FCB2-4C05-9A70-346ECFE3D6B7}"/>
              </a:ext>
            </a:extLst>
          </p:cNvPr>
          <p:cNvSpPr/>
          <p:nvPr/>
        </p:nvSpPr>
        <p:spPr>
          <a:xfrm>
            <a:off x="8496870" y="1729199"/>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党费缴纳</a:t>
            </a:r>
          </a:p>
        </p:txBody>
      </p:sp>
      <p:sp>
        <p:nvSpPr>
          <p:cNvPr id="17" name="TextBox 1">
            <a:extLst>
              <a:ext uri="{FF2B5EF4-FFF2-40B4-BE49-F238E27FC236}">
                <a16:creationId xmlns:a16="http://schemas.microsoft.com/office/drawing/2014/main" id="{A4168573-F4E3-4A4E-97E3-56C609AEC904}"/>
              </a:ext>
            </a:extLst>
          </p:cNvPr>
          <p:cNvSpPr txBox="1"/>
          <p:nvPr/>
        </p:nvSpPr>
        <p:spPr>
          <a:xfrm>
            <a:off x="9540424" y="1729199"/>
            <a:ext cx="2232248"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个人或组织在线缴费、党费缴纳历史查看、党费缴纳统计、未缴党费提醒。</a:t>
            </a:r>
          </a:p>
        </p:txBody>
      </p:sp>
      <p:pic>
        <p:nvPicPr>
          <p:cNvPr id="6" name="图片 5">
            <a:extLst>
              <a:ext uri="{FF2B5EF4-FFF2-40B4-BE49-F238E27FC236}">
                <a16:creationId xmlns:a16="http://schemas.microsoft.com/office/drawing/2014/main" id="{0A47DE1D-F041-48C2-A2F4-65B6AFA229AB}"/>
              </a:ext>
            </a:extLst>
          </p:cNvPr>
          <p:cNvPicPr>
            <a:picLocks noChangeAspect="1"/>
          </p:cNvPicPr>
          <p:nvPr/>
        </p:nvPicPr>
        <p:blipFill rotWithShape="1">
          <a:blip r:embed="rId4">
            <a:extLst>
              <a:ext uri="{28A0092B-C50C-407E-A947-70E740481C1C}">
                <a14:useLocalDpi xmlns:a14="http://schemas.microsoft.com/office/drawing/2010/main" val="0"/>
              </a:ext>
            </a:extLst>
          </a:blip>
          <a:srcRect t="4218" b="6830"/>
          <a:stretch/>
        </p:blipFill>
        <p:spPr>
          <a:xfrm>
            <a:off x="792014" y="1654404"/>
            <a:ext cx="2876684" cy="4392488"/>
          </a:xfrm>
          <a:prstGeom prst="rect">
            <a:avLst/>
          </a:prstGeom>
        </p:spPr>
      </p:pic>
      <p:pic>
        <p:nvPicPr>
          <p:cNvPr id="9" name="图片 8">
            <a:extLst>
              <a:ext uri="{FF2B5EF4-FFF2-40B4-BE49-F238E27FC236}">
                <a16:creationId xmlns:a16="http://schemas.microsoft.com/office/drawing/2014/main" id="{6AB25430-18CB-4E1D-A199-D9EC17108ADA}"/>
              </a:ext>
            </a:extLst>
          </p:cNvPr>
          <p:cNvPicPr>
            <a:picLocks noChangeAspect="1"/>
          </p:cNvPicPr>
          <p:nvPr/>
        </p:nvPicPr>
        <p:blipFill rotWithShape="1">
          <a:blip r:embed="rId5">
            <a:extLst>
              <a:ext uri="{28A0092B-C50C-407E-A947-70E740481C1C}">
                <a14:useLocalDpi xmlns:a14="http://schemas.microsoft.com/office/drawing/2010/main" val="0"/>
              </a:ext>
            </a:extLst>
          </a:blip>
          <a:srcRect l="719" t="3994" r="-719" b="6871"/>
          <a:stretch/>
        </p:blipFill>
        <p:spPr>
          <a:xfrm>
            <a:off x="4392414" y="1654404"/>
            <a:ext cx="2885548" cy="4392488"/>
          </a:xfrm>
          <a:prstGeom prst="rect">
            <a:avLst/>
          </a:prstGeom>
        </p:spPr>
      </p:pic>
    </p:spTree>
    <p:extLst>
      <p:ext uri="{BB962C8B-B14F-4D97-AF65-F5344CB8AC3E}">
        <p14:creationId xmlns:p14="http://schemas.microsoft.com/office/powerpoint/2010/main" val="428436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互动平台</a:t>
            </a:r>
          </a:p>
        </p:txBody>
      </p:sp>
      <p:sp>
        <p:nvSpPr>
          <p:cNvPr id="10" name="椭圆 9"/>
          <p:cNvSpPr/>
          <p:nvPr/>
        </p:nvSpPr>
        <p:spPr>
          <a:xfrm>
            <a:off x="4100119" y="5787348"/>
            <a:ext cx="940770" cy="863877"/>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评选投票</a:t>
            </a:r>
          </a:p>
        </p:txBody>
      </p:sp>
      <p:sp>
        <p:nvSpPr>
          <p:cNvPr id="2" name="TextBox 1"/>
          <p:cNvSpPr txBox="1"/>
          <p:nvPr/>
        </p:nvSpPr>
        <p:spPr>
          <a:xfrm>
            <a:off x="5118504" y="6006144"/>
            <a:ext cx="192874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在线进行各类投票。</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5" name="椭圆 14">
            <a:extLst>
              <a:ext uri="{FF2B5EF4-FFF2-40B4-BE49-F238E27FC236}">
                <a16:creationId xmlns:a16="http://schemas.microsoft.com/office/drawing/2014/main" id="{52ED70C7-FCB2-4C05-9A70-346ECFE3D6B7}"/>
              </a:ext>
            </a:extLst>
          </p:cNvPr>
          <p:cNvSpPr/>
          <p:nvPr/>
        </p:nvSpPr>
        <p:spPr>
          <a:xfrm>
            <a:off x="287958" y="5803550"/>
            <a:ext cx="936104" cy="83147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党群信箱</a:t>
            </a:r>
          </a:p>
        </p:txBody>
      </p:sp>
      <p:sp>
        <p:nvSpPr>
          <p:cNvPr id="17" name="TextBox 1">
            <a:extLst>
              <a:ext uri="{FF2B5EF4-FFF2-40B4-BE49-F238E27FC236}">
                <a16:creationId xmlns:a16="http://schemas.microsoft.com/office/drawing/2014/main" id="{A4168573-F4E3-4A4E-97E3-56C609AEC904}"/>
              </a:ext>
            </a:extLst>
          </p:cNvPr>
          <p:cNvSpPr txBox="1"/>
          <p:nvPr/>
        </p:nvSpPr>
        <p:spPr>
          <a:xfrm>
            <a:off x="1355083" y="5787348"/>
            <a:ext cx="2087426" cy="83099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向部长信箱写信，查看历史信件的内容以及回复状况。</a:t>
            </a:r>
          </a:p>
        </p:txBody>
      </p:sp>
      <p:pic>
        <p:nvPicPr>
          <p:cNvPr id="7" name="图片 6">
            <a:extLst>
              <a:ext uri="{FF2B5EF4-FFF2-40B4-BE49-F238E27FC236}">
                <a16:creationId xmlns:a16="http://schemas.microsoft.com/office/drawing/2014/main" id="{88598A9F-CC80-462B-9EAE-634DD8057118}"/>
              </a:ext>
            </a:extLst>
          </p:cNvPr>
          <p:cNvPicPr>
            <a:picLocks noChangeAspect="1"/>
          </p:cNvPicPr>
          <p:nvPr/>
        </p:nvPicPr>
        <p:blipFill rotWithShape="1">
          <a:blip r:embed="rId4">
            <a:extLst>
              <a:ext uri="{28A0092B-C50C-407E-A947-70E740481C1C}">
                <a14:useLocalDpi xmlns:a14="http://schemas.microsoft.com/office/drawing/2010/main" val="0"/>
              </a:ext>
            </a:extLst>
          </a:blip>
          <a:srcRect t="3942" b="7299"/>
          <a:stretch/>
        </p:blipFill>
        <p:spPr>
          <a:xfrm>
            <a:off x="529957" y="1196751"/>
            <a:ext cx="2885548" cy="4177462"/>
          </a:xfrm>
          <a:prstGeom prst="rect">
            <a:avLst/>
          </a:prstGeom>
        </p:spPr>
      </p:pic>
      <p:pic>
        <p:nvPicPr>
          <p:cNvPr id="12" name="图片 11">
            <a:extLst>
              <a:ext uri="{FF2B5EF4-FFF2-40B4-BE49-F238E27FC236}">
                <a16:creationId xmlns:a16="http://schemas.microsoft.com/office/drawing/2014/main" id="{C3E80447-3BBF-4959-80DA-684B59413C70}"/>
              </a:ext>
            </a:extLst>
          </p:cNvPr>
          <p:cNvPicPr>
            <a:picLocks noChangeAspect="1"/>
          </p:cNvPicPr>
          <p:nvPr/>
        </p:nvPicPr>
        <p:blipFill rotWithShape="1">
          <a:blip r:embed="rId5">
            <a:extLst>
              <a:ext uri="{28A0092B-C50C-407E-A947-70E740481C1C}">
                <a14:useLocalDpi xmlns:a14="http://schemas.microsoft.com/office/drawing/2010/main" val="0"/>
              </a:ext>
            </a:extLst>
          </a:blip>
          <a:srcRect t="3800" b="7153"/>
          <a:stretch/>
        </p:blipFill>
        <p:spPr>
          <a:xfrm>
            <a:off x="4373032" y="1196752"/>
            <a:ext cx="2919224" cy="4176464"/>
          </a:xfrm>
          <a:prstGeom prst="rect">
            <a:avLst/>
          </a:prstGeom>
        </p:spPr>
      </p:pic>
      <p:pic>
        <p:nvPicPr>
          <p:cNvPr id="14" name="图片 13">
            <a:extLst>
              <a:ext uri="{FF2B5EF4-FFF2-40B4-BE49-F238E27FC236}">
                <a16:creationId xmlns:a16="http://schemas.microsoft.com/office/drawing/2014/main" id="{00F83D00-7004-4C3C-8A60-F605C2FB63A7}"/>
              </a:ext>
            </a:extLst>
          </p:cNvPr>
          <p:cNvPicPr>
            <a:picLocks noChangeAspect="1"/>
          </p:cNvPicPr>
          <p:nvPr/>
        </p:nvPicPr>
        <p:blipFill rotWithShape="1">
          <a:blip r:embed="rId6">
            <a:extLst>
              <a:ext uri="{28A0092B-C50C-407E-A947-70E740481C1C}">
                <a14:useLocalDpi xmlns:a14="http://schemas.microsoft.com/office/drawing/2010/main" val="0"/>
              </a:ext>
            </a:extLst>
          </a:blip>
          <a:srcRect t="3665" b="6299"/>
          <a:stretch/>
        </p:blipFill>
        <p:spPr>
          <a:xfrm>
            <a:off x="8314091" y="1196751"/>
            <a:ext cx="2927643" cy="4176465"/>
          </a:xfrm>
          <a:prstGeom prst="rect">
            <a:avLst/>
          </a:prstGeom>
        </p:spPr>
      </p:pic>
      <p:sp>
        <p:nvSpPr>
          <p:cNvPr id="18" name="椭圆 17">
            <a:extLst>
              <a:ext uri="{FF2B5EF4-FFF2-40B4-BE49-F238E27FC236}">
                <a16:creationId xmlns:a16="http://schemas.microsoft.com/office/drawing/2014/main" id="{55133637-588E-4DEE-84C6-081AFE9B2FD1}"/>
              </a:ext>
            </a:extLst>
          </p:cNvPr>
          <p:cNvSpPr/>
          <p:nvPr/>
        </p:nvSpPr>
        <p:spPr>
          <a:xfrm>
            <a:off x="8190550" y="5816611"/>
            <a:ext cx="940770" cy="863877"/>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党建论坛</a:t>
            </a:r>
          </a:p>
        </p:txBody>
      </p:sp>
      <p:sp>
        <p:nvSpPr>
          <p:cNvPr id="19" name="TextBox 1">
            <a:extLst>
              <a:ext uri="{FF2B5EF4-FFF2-40B4-BE49-F238E27FC236}">
                <a16:creationId xmlns:a16="http://schemas.microsoft.com/office/drawing/2014/main" id="{650B6133-2E89-475E-B26F-91A8207B1502}"/>
              </a:ext>
            </a:extLst>
          </p:cNvPr>
          <p:cNvSpPr txBox="1"/>
          <p:nvPr/>
        </p:nvSpPr>
        <p:spPr>
          <a:xfrm>
            <a:off x="9145868" y="6050008"/>
            <a:ext cx="192874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在线发帖和回帖。</a:t>
            </a:r>
          </a:p>
        </p:txBody>
      </p:sp>
    </p:spTree>
    <p:extLst>
      <p:ext uri="{BB962C8B-B14F-4D97-AF65-F5344CB8AC3E}">
        <p14:creationId xmlns:p14="http://schemas.microsoft.com/office/powerpoint/2010/main" val="10545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452262" y="3248980"/>
            <a:ext cx="7788951" cy="0"/>
          </a:xfrm>
          <a:prstGeom prst="line">
            <a:avLst/>
          </a:prstGeom>
          <a:ln w="28575">
            <a:solidFill>
              <a:srgbClr val="C3020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78837" y="2060848"/>
            <a:ext cx="453361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400" dirty="0">
                <a:solidFill>
                  <a:srgbClr val="C30202"/>
                </a:solidFill>
                <a:latin typeface="Adobe 黑体 Std R" pitchFamily="34" charset="-122"/>
                <a:ea typeface="Adobe 黑体 Std R" pitchFamily="34" charset="-122"/>
              </a:rPr>
              <a:t>PC</a:t>
            </a:r>
            <a:r>
              <a:rPr lang="zh-CN" altLang="en-US" sz="5400" dirty="0">
                <a:solidFill>
                  <a:srgbClr val="C30202"/>
                </a:solidFill>
                <a:latin typeface="Adobe 黑体 Std R" pitchFamily="34" charset="-122"/>
                <a:ea typeface="Adobe 黑体 Std R" pitchFamily="34" charset="-122"/>
              </a:rPr>
              <a:t>端功能介绍</a:t>
            </a:r>
          </a:p>
        </p:txBody>
      </p:sp>
      <p:pic>
        <p:nvPicPr>
          <p:cNvPr id="9" name="图片 8"/>
          <p:cNvPicPr>
            <a:picLocks noChangeAspect="1"/>
          </p:cNvPicPr>
          <p:nvPr/>
        </p:nvPicPr>
        <p:blipFill rotWithShape="1">
          <a:blip r:embed="rId2" cstate="email"/>
          <a:srcRect/>
          <a:stretch>
            <a:fillRect/>
          </a:stretch>
        </p:blipFill>
        <p:spPr>
          <a:xfrm>
            <a:off x="1" y="2247951"/>
            <a:ext cx="3408145" cy="2002058"/>
          </a:xfrm>
          <a:prstGeom prst="rect">
            <a:avLst/>
          </a:prstGeom>
        </p:spPr>
      </p:pic>
      <p:sp>
        <p:nvSpPr>
          <p:cNvPr id="10" name="椭圆 9"/>
          <p:cNvSpPr/>
          <p:nvPr/>
        </p:nvSpPr>
        <p:spPr>
          <a:xfrm>
            <a:off x="2364030" y="2204864"/>
            <a:ext cx="2088232" cy="2088232"/>
          </a:xfrm>
          <a:prstGeom prst="ellipse">
            <a:avLst/>
          </a:prstGeom>
          <a:solidFill>
            <a:srgbClr val="C3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PART 3</a:t>
            </a:r>
            <a:endParaRPr lang="zh-CN" altLang="en-US" sz="4800" dirty="0"/>
          </a:p>
        </p:txBody>
      </p:sp>
      <p:pic>
        <p:nvPicPr>
          <p:cNvPr id="7"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Tree>
    <p:extLst>
      <p:ext uri="{BB962C8B-B14F-4D97-AF65-F5344CB8AC3E}">
        <p14:creationId xmlns:p14="http://schemas.microsoft.com/office/powerpoint/2010/main" val="23912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333" y="332656"/>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369530"/>
            <a:ext cx="3084499"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600" dirty="0">
                <a:solidFill>
                  <a:srgbClr val="C00000"/>
                </a:solidFill>
                <a:latin typeface="Adobe 黑体 Std R" pitchFamily="34" charset="-122"/>
                <a:ea typeface="Adobe 黑体 Std R" pitchFamily="34" charset="-122"/>
              </a:rPr>
              <a:t>PC</a:t>
            </a:r>
            <a:r>
              <a:rPr lang="zh-CN" altLang="en-US" sz="3600" dirty="0">
                <a:solidFill>
                  <a:srgbClr val="C00000"/>
                </a:solidFill>
                <a:latin typeface="Adobe 黑体 Std R" pitchFamily="34" charset="-122"/>
                <a:ea typeface="Adobe 黑体 Std R" pitchFamily="34" charset="-122"/>
              </a:rPr>
              <a:t>端登录界面</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8" name="椭圆 17">
            <a:extLst>
              <a:ext uri="{FF2B5EF4-FFF2-40B4-BE49-F238E27FC236}">
                <a16:creationId xmlns:a16="http://schemas.microsoft.com/office/drawing/2014/main" id="{55133637-588E-4DEE-84C6-081AFE9B2FD1}"/>
              </a:ext>
            </a:extLst>
          </p:cNvPr>
          <p:cNvSpPr/>
          <p:nvPr/>
        </p:nvSpPr>
        <p:spPr>
          <a:xfrm>
            <a:off x="1440086" y="5661249"/>
            <a:ext cx="999975" cy="971598"/>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PC</a:t>
            </a:r>
            <a:r>
              <a:rPr lang="zh-CN" altLang="en-US" dirty="0">
                <a:solidFill>
                  <a:schemeClr val="bg1"/>
                </a:solidFill>
                <a:latin typeface="微软雅黑" panose="020B0503020204020204" pitchFamily="34" charset="-122"/>
                <a:ea typeface="微软雅黑" panose="020B0503020204020204" pitchFamily="34" charset="-122"/>
              </a:rPr>
              <a:t>端登录</a:t>
            </a:r>
          </a:p>
        </p:txBody>
      </p:sp>
      <p:sp>
        <p:nvSpPr>
          <p:cNvPr id="19" name="TextBox 1">
            <a:extLst>
              <a:ext uri="{FF2B5EF4-FFF2-40B4-BE49-F238E27FC236}">
                <a16:creationId xmlns:a16="http://schemas.microsoft.com/office/drawing/2014/main" id="{650B6133-2E89-475E-B26F-91A8207B1502}"/>
              </a:ext>
            </a:extLst>
          </p:cNvPr>
          <p:cNvSpPr txBox="1"/>
          <p:nvPr/>
        </p:nvSpPr>
        <p:spPr>
          <a:xfrm>
            <a:off x="2466200" y="5903695"/>
            <a:ext cx="8265819"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用户通过浏览器输入相应的地址，即可进入后台登录界面，根据登录用户的权限，从而为其首页展示相应的模块</a:t>
            </a:r>
          </a:p>
        </p:txBody>
      </p:sp>
      <p:pic>
        <p:nvPicPr>
          <p:cNvPr id="6" name="图片 5">
            <a:extLst>
              <a:ext uri="{FF2B5EF4-FFF2-40B4-BE49-F238E27FC236}">
                <a16:creationId xmlns:a16="http://schemas.microsoft.com/office/drawing/2014/main" id="{112E728B-8411-4E02-BDFA-F58CF5696902}"/>
              </a:ext>
            </a:extLst>
          </p:cNvPr>
          <p:cNvPicPr>
            <a:picLocks noChangeAspect="1"/>
          </p:cNvPicPr>
          <p:nvPr/>
        </p:nvPicPr>
        <p:blipFill>
          <a:blip r:embed="rId4"/>
          <a:stretch>
            <a:fillRect/>
          </a:stretch>
        </p:blipFill>
        <p:spPr>
          <a:xfrm>
            <a:off x="1154955" y="1086173"/>
            <a:ext cx="9577064" cy="4382061"/>
          </a:xfrm>
          <a:prstGeom prst="rect">
            <a:avLst/>
          </a:prstGeom>
        </p:spPr>
      </p:pic>
    </p:spTree>
    <p:extLst>
      <p:ext uri="{BB962C8B-B14F-4D97-AF65-F5344CB8AC3E}">
        <p14:creationId xmlns:p14="http://schemas.microsoft.com/office/powerpoint/2010/main" val="6917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333" y="332656"/>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369530"/>
            <a:ext cx="2492990"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管理员权限</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8" name="椭圆 17">
            <a:extLst>
              <a:ext uri="{FF2B5EF4-FFF2-40B4-BE49-F238E27FC236}">
                <a16:creationId xmlns:a16="http://schemas.microsoft.com/office/drawing/2014/main" id="{55133637-588E-4DEE-84C6-081AFE9B2FD1}"/>
              </a:ext>
            </a:extLst>
          </p:cNvPr>
          <p:cNvSpPr/>
          <p:nvPr/>
        </p:nvSpPr>
        <p:spPr>
          <a:xfrm>
            <a:off x="1080046" y="5761251"/>
            <a:ext cx="1029015" cy="871596"/>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管理员</a:t>
            </a:r>
          </a:p>
        </p:txBody>
      </p:sp>
      <p:sp>
        <p:nvSpPr>
          <p:cNvPr id="19" name="TextBox 1">
            <a:extLst>
              <a:ext uri="{FF2B5EF4-FFF2-40B4-BE49-F238E27FC236}">
                <a16:creationId xmlns:a16="http://schemas.microsoft.com/office/drawing/2014/main" id="{650B6133-2E89-475E-B26F-91A8207B1502}"/>
              </a:ext>
            </a:extLst>
          </p:cNvPr>
          <p:cNvSpPr txBox="1"/>
          <p:nvPr/>
        </p:nvSpPr>
        <p:spPr>
          <a:xfrm>
            <a:off x="2466200" y="5904661"/>
            <a:ext cx="8265819"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系统设置管理员登录到后台系统，是对后台的用户进行模块管理、权限分配、部门分配、参数管理以及后台用户的账号管理</a:t>
            </a:r>
          </a:p>
        </p:txBody>
      </p:sp>
      <p:pic>
        <p:nvPicPr>
          <p:cNvPr id="2" name="图片 1">
            <a:extLst>
              <a:ext uri="{FF2B5EF4-FFF2-40B4-BE49-F238E27FC236}">
                <a16:creationId xmlns:a16="http://schemas.microsoft.com/office/drawing/2014/main" id="{405FC288-7CD5-4EDC-9B92-A9773DB3353E}"/>
              </a:ext>
            </a:extLst>
          </p:cNvPr>
          <p:cNvPicPr>
            <a:picLocks noChangeAspect="1"/>
          </p:cNvPicPr>
          <p:nvPr/>
        </p:nvPicPr>
        <p:blipFill>
          <a:blip r:embed="rId4"/>
          <a:stretch>
            <a:fillRect/>
          </a:stretch>
        </p:blipFill>
        <p:spPr>
          <a:xfrm>
            <a:off x="1152053" y="1096750"/>
            <a:ext cx="9577064" cy="4382061"/>
          </a:xfrm>
          <a:prstGeom prst="rect">
            <a:avLst/>
          </a:prstGeom>
        </p:spPr>
      </p:pic>
    </p:spTree>
    <p:extLst>
      <p:ext uri="{BB962C8B-B14F-4D97-AF65-F5344CB8AC3E}">
        <p14:creationId xmlns:p14="http://schemas.microsoft.com/office/powerpoint/2010/main" val="42845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333" y="332656"/>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369530"/>
            <a:ext cx="387798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党委、党支部权限</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8" name="椭圆 17">
            <a:extLst>
              <a:ext uri="{FF2B5EF4-FFF2-40B4-BE49-F238E27FC236}">
                <a16:creationId xmlns:a16="http://schemas.microsoft.com/office/drawing/2014/main" id="{55133637-588E-4DEE-84C6-081AFE9B2FD1}"/>
              </a:ext>
            </a:extLst>
          </p:cNvPr>
          <p:cNvSpPr/>
          <p:nvPr/>
        </p:nvSpPr>
        <p:spPr>
          <a:xfrm>
            <a:off x="1080046" y="5589240"/>
            <a:ext cx="1290920" cy="1008112"/>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党委、党支部</a:t>
            </a:r>
          </a:p>
        </p:txBody>
      </p:sp>
      <p:sp>
        <p:nvSpPr>
          <p:cNvPr id="19" name="TextBox 1">
            <a:extLst>
              <a:ext uri="{FF2B5EF4-FFF2-40B4-BE49-F238E27FC236}">
                <a16:creationId xmlns:a16="http://schemas.microsoft.com/office/drawing/2014/main" id="{650B6133-2E89-475E-B26F-91A8207B1502}"/>
              </a:ext>
            </a:extLst>
          </p:cNvPr>
          <p:cNvSpPr txBox="1"/>
          <p:nvPr/>
        </p:nvSpPr>
        <p:spPr>
          <a:xfrm>
            <a:off x="2370966" y="5434797"/>
            <a:ext cx="8265819" cy="1323439"/>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通过权限管理，党委或党支部登录到后台系统，可以对党员管理模块、微信管理模块以及目标考核管理模块的子模块进行相应的增删改查的操作。如：设置党费，审核关系转移，发布微信端的要闻、投票以及测试题目，还有对下级进行目标考核、查看任务完成进度以及设置加分项等等，不同之处在于党委归属于党委，党委可以管理党支部和党员，而党支部只能管理该支部下的党员</a:t>
            </a:r>
          </a:p>
        </p:txBody>
      </p:sp>
      <p:pic>
        <p:nvPicPr>
          <p:cNvPr id="3" name="图片 2">
            <a:extLst>
              <a:ext uri="{FF2B5EF4-FFF2-40B4-BE49-F238E27FC236}">
                <a16:creationId xmlns:a16="http://schemas.microsoft.com/office/drawing/2014/main" id="{58301298-798D-4323-9DDA-8591F7A91D98}"/>
              </a:ext>
            </a:extLst>
          </p:cNvPr>
          <p:cNvPicPr>
            <a:picLocks noChangeAspect="1"/>
          </p:cNvPicPr>
          <p:nvPr/>
        </p:nvPicPr>
        <p:blipFill>
          <a:blip r:embed="rId4"/>
          <a:stretch>
            <a:fillRect/>
          </a:stretch>
        </p:blipFill>
        <p:spPr>
          <a:xfrm>
            <a:off x="1246123" y="1054544"/>
            <a:ext cx="9577064" cy="4380253"/>
          </a:xfrm>
          <a:prstGeom prst="rect">
            <a:avLst/>
          </a:prstGeom>
        </p:spPr>
      </p:pic>
    </p:spTree>
    <p:extLst>
      <p:ext uri="{BB962C8B-B14F-4D97-AF65-F5344CB8AC3E}">
        <p14:creationId xmlns:p14="http://schemas.microsoft.com/office/powerpoint/2010/main" val="3709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4" y="3212976"/>
            <a:ext cx="7788951" cy="0"/>
          </a:xfrm>
          <a:prstGeom prst="line">
            <a:avLst/>
          </a:prstGeom>
          <a:ln w="28575">
            <a:solidFill>
              <a:srgbClr val="C3020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01855" y="2046332"/>
            <a:ext cx="2954655"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5400" dirty="0">
                <a:solidFill>
                  <a:srgbClr val="C30202"/>
                </a:solidFill>
                <a:latin typeface="Adobe 黑体 Std R" pitchFamily="34" charset="-122"/>
                <a:ea typeface="Adobe 黑体 Std R" pitchFamily="34" charset="-122"/>
              </a:rPr>
              <a:t>应用领域</a:t>
            </a:r>
          </a:p>
        </p:txBody>
      </p:sp>
      <p:pic>
        <p:nvPicPr>
          <p:cNvPr id="9" name="图片 8"/>
          <p:cNvPicPr>
            <a:picLocks noChangeAspect="1"/>
          </p:cNvPicPr>
          <p:nvPr/>
        </p:nvPicPr>
        <p:blipFill rotWithShape="1">
          <a:blip r:embed="rId2" cstate="email"/>
          <a:srcRect/>
          <a:stretch>
            <a:fillRect/>
          </a:stretch>
        </p:blipFill>
        <p:spPr>
          <a:xfrm>
            <a:off x="8833141" y="2276872"/>
            <a:ext cx="3408145" cy="2002058"/>
          </a:xfrm>
          <a:prstGeom prst="rect">
            <a:avLst/>
          </a:prstGeom>
        </p:spPr>
      </p:pic>
      <p:sp>
        <p:nvSpPr>
          <p:cNvPr id="10" name="椭圆 9"/>
          <p:cNvSpPr/>
          <p:nvPr/>
        </p:nvSpPr>
        <p:spPr>
          <a:xfrm>
            <a:off x="7776790" y="2204864"/>
            <a:ext cx="2088232" cy="2088232"/>
          </a:xfrm>
          <a:prstGeom prst="ellipse">
            <a:avLst/>
          </a:prstGeom>
          <a:solidFill>
            <a:srgbClr val="C3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PART 4</a:t>
            </a:r>
            <a:endParaRPr lang="zh-CN" altLang="en-US" sz="4800" dirty="0"/>
          </a:p>
        </p:txBody>
      </p:sp>
      <p:pic>
        <p:nvPicPr>
          <p:cNvPr id="7"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Tree>
    <p:extLst>
      <p:ext uri="{BB962C8B-B14F-4D97-AF65-F5344CB8AC3E}">
        <p14:creationId xmlns:p14="http://schemas.microsoft.com/office/powerpoint/2010/main" val="23366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平台优势</a:t>
            </a:r>
          </a:p>
        </p:txBody>
      </p:sp>
      <p:sp>
        <p:nvSpPr>
          <p:cNvPr id="6" name="Freeform 5"/>
          <p:cNvSpPr>
            <a:spLocks/>
          </p:cNvSpPr>
          <p:nvPr/>
        </p:nvSpPr>
        <p:spPr bwMode="auto">
          <a:xfrm>
            <a:off x="4557910" y="2478939"/>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gradFill>
            <a:gsLst>
              <a:gs pos="0">
                <a:srgbClr val="C00000"/>
              </a:gs>
              <a:gs pos="100000">
                <a:srgbClr val="FF0000"/>
              </a:gs>
            </a:gsLst>
            <a:lin ang="13800000" scaled="0"/>
          </a:gradFill>
          <a:ln>
            <a:noFill/>
          </a:ln>
        </p:spPr>
        <p:txBody>
          <a:bodyPr/>
          <a:lstStyle/>
          <a:p>
            <a:endParaRPr lang="zh-CN" altLang="en-US">
              <a:solidFill>
                <a:schemeClr val="tx1">
                  <a:lumMod val="65000"/>
                  <a:lumOff val="35000"/>
                </a:schemeClr>
              </a:solidFill>
            </a:endParaRPr>
          </a:p>
        </p:txBody>
      </p:sp>
      <p:sp>
        <p:nvSpPr>
          <p:cNvPr id="7" name="橢圓 4"/>
          <p:cNvSpPr/>
          <p:nvPr/>
        </p:nvSpPr>
        <p:spPr>
          <a:xfrm>
            <a:off x="4038859" y="2899550"/>
            <a:ext cx="803632" cy="801843"/>
          </a:xfrm>
          <a:prstGeom prst="ellipse">
            <a:avLst/>
          </a:prstGeom>
          <a:solidFill>
            <a:srgbClr val="F2F2F2"/>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rgbClr val="FF0000"/>
              </a:solidFill>
              <a:latin typeface="Arial"/>
              <a:ea typeface="微軟正黑體"/>
            </a:endParaRPr>
          </a:p>
        </p:txBody>
      </p:sp>
      <p:sp>
        <p:nvSpPr>
          <p:cNvPr id="8" name="橢圓 6"/>
          <p:cNvSpPr/>
          <p:nvPr/>
        </p:nvSpPr>
        <p:spPr>
          <a:xfrm>
            <a:off x="5631807" y="1811335"/>
            <a:ext cx="803632" cy="803633"/>
          </a:xfrm>
          <a:prstGeom prst="ellipse">
            <a:avLst/>
          </a:prstGeom>
          <a:solidFill>
            <a:srgbClr val="ED0000"/>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rgbClr val="F2F2F2"/>
              </a:solidFill>
              <a:latin typeface="Arial"/>
              <a:ea typeface="微軟正黑體"/>
            </a:endParaRPr>
          </a:p>
        </p:txBody>
      </p:sp>
      <p:sp>
        <p:nvSpPr>
          <p:cNvPr id="9" name="橢圓 8"/>
          <p:cNvSpPr/>
          <p:nvPr/>
        </p:nvSpPr>
        <p:spPr>
          <a:xfrm>
            <a:off x="7108413" y="3173395"/>
            <a:ext cx="803635" cy="801843"/>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11" name="橢圓 5"/>
          <p:cNvSpPr/>
          <p:nvPr/>
        </p:nvSpPr>
        <p:spPr>
          <a:xfrm>
            <a:off x="4829067" y="2164826"/>
            <a:ext cx="803635" cy="801843"/>
          </a:xfrm>
          <a:prstGeom prst="ellipse">
            <a:avLst/>
          </a:prstGeom>
          <a:gradFill>
            <a:gsLst>
              <a:gs pos="0">
                <a:srgbClr val="C00000"/>
              </a:gs>
              <a:gs pos="100000">
                <a:srgbClr val="FF0000"/>
              </a:gs>
            </a:gsLst>
            <a:lin ang="13800000" scaled="0"/>
          </a:gra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14" name="橢圓 7"/>
          <p:cNvSpPr/>
          <p:nvPr/>
        </p:nvSpPr>
        <p:spPr>
          <a:xfrm>
            <a:off x="6398167" y="2351323"/>
            <a:ext cx="803635" cy="803632"/>
          </a:xfrm>
          <a:prstGeom prst="ellipse">
            <a:avLst/>
          </a:prstGeom>
          <a:gradFill>
            <a:gsLst>
              <a:gs pos="0">
                <a:srgbClr val="C00000"/>
              </a:gs>
              <a:gs pos="100000">
                <a:srgbClr val="FF0000"/>
              </a:gs>
            </a:gsLst>
            <a:lin ang="13800000" scaled="0"/>
          </a:gra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17" name="橢圓 3"/>
          <p:cNvSpPr/>
          <p:nvPr/>
        </p:nvSpPr>
        <p:spPr>
          <a:xfrm>
            <a:off x="3800812" y="4008335"/>
            <a:ext cx="801843" cy="803632"/>
          </a:xfrm>
          <a:prstGeom prst="ellipse">
            <a:avLst/>
          </a:prstGeom>
          <a:gradFill>
            <a:gsLst>
              <a:gs pos="0">
                <a:srgbClr val="C00000"/>
              </a:gs>
              <a:gs pos="100000">
                <a:srgbClr val="FF0000"/>
              </a:gs>
            </a:gsLst>
            <a:lin ang="13800000" scaled="0"/>
          </a:gra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rgbClr val="ED0000"/>
              </a:solidFill>
              <a:latin typeface="Arial"/>
              <a:ea typeface="微軟正黑體"/>
            </a:endParaRPr>
          </a:p>
        </p:txBody>
      </p:sp>
      <p:sp>
        <p:nvSpPr>
          <p:cNvPr id="20" name="橢圓 9"/>
          <p:cNvSpPr/>
          <p:nvPr/>
        </p:nvSpPr>
        <p:spPr>
          <a:xfrm>
            <a:off x="7228335" y="4133507"/>
            <a:ext cx="801843" cy="801843"/>
          </a:xfrm>
          <a:prstGeom prst="ellipse">
            <a:avLst/>
          </a:prstGeom>
          <a:gradFill>
            <a:gsLst>
              <a:gs pos="0">
                <a:srgbClr val="C00000"/>
              </a:gs>
              <a:gs pos="100000">
                <a:srgbClr val="FF0000"/>
              </a:gs>
            </a:gsLst>
            <a:lin ang="13800000" scaled="0"/>
          </a:gra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22" name="文本框 21"/>
          <p:cNvSpPr txBox="1"/>
          <p:nvPr/>
        </p:nvSpPr>
        <p:spPr>
          <a:xfrm>
            <a:off x="2952254" y="1797499"/>
            <a:ext cx="1890237" cy="474868"/>
          </a:xfrm>
          <a:prstGeom prst="rect">
            <a:avLst/>
          </a:prstGeom>
          <a:noFill/>
        </p:spPr>
        <p:txBody>
          <a:bodyPr wrap="square" lIns="68576" tIns="34287" rIns="68576" bIns="34287">
            <a:spAutoFit/>
          </a:bodyPr>
          <a:lstStyle/>
          <a:p>
            <a:pPr algn="r" defTabSz="685749" fontAlgn="auto">
              <a:lnSpc>
                <a:spcPct val="120000"/>
              </a:lnSpc>
              <a:spcBef>
                <a:spcPts val="0"/>
              </a:spcBef>
              <a:spcAft>
                <a:spcPts val="0"/>
              </a:spcAft>
              <a:defRPr/>
            </a:pPr>
            <a:r>
              <a:rPr lang="zh-CN" altLang="en-US" sz="2400" dirty="0">
                <a:solidFill>
                  <a:schemeClr val="tx1">
                    <a:lumMod val="65000"/>
                    <a:lumOff val="35000"/>
                  </a:schemeClr>
                </a:solidFill>
                <a:latin typeface="Century Gothic" panose="020B0502020202020204" pitchFamily="34" charset="0"/>
                <a:ea typeface="微软雅黑" panose="020B0503020204020204" pitchFamily="34" charset="-122"/>
              </a:rPr>
              <a:t>电子档案</a:t>
            </a:r>
            <a:r>
              <a:rPr lang="en-US" altLang="zh-CN" sz="1600" dirty="0">
                <a:solidFill>
                  <a:schemeClr val="tx1">
                    <a:lumMod val="65000"/>
                    <a:lumOff val="35000"/>
                  </a:schemeClr>
                </a:solidFill>
                <a:latin typeface="Century Gothic" panose="020B0502020202020204" pitchFamily="34" charset="0"/>
                <a:ea typeface="微软雅黑" panose="020B0503020204020204" pitchFamily="34" charset="-122"/>
                <a:sym typeface="微软雅黑" pitchFamily="34" charset="-122"/>
              </a:rPr>
              <a:t> </a:t>
            </a:r>
          </a:p>
        </p:txBody>
      </p:sp>
      <p:sp>
        <p:nvSpPr>
          <p:cNvPr id="23" name="文本框 21"/>
          <p:cNvSpPr txBox="1"/>
          <p:nvPr/>
        </p:nvSpPr>
        <p:spPr>
          <a:xfrm>
            <a:off x="8287532" y="4409194"/>
            <a:ext cx="1690739" cy="474868"/>
          </a:xfrm>
          <a:prstGeom prst="rect">
            <a:avLst/>
          </a:prstGeom>
          <a:noFill/>
        </p:spPr>
        <p:txBody>
          <a:bodyPr wrap="square" lIns="68576" tIns="34287" rIns="68576" bIns="34287">
            <a:spAutoFit/>
          </a:bodyPr>
          <a:lstStyle/>
          <a:p>
            <a:pPr algn="r" defTabSz="685749" fontAlgn="auto">
              <a:lnSpc>
                <a:spcPct val="120000"/>
              </a:lnSpc>
              <a:spcBef>
                <a:spcPts val="0"/>
              </a:spcBef>
              <a:spcAft>
                <a:spcPts val="0"/>
              </a:spcAft>
              <a:defRPr/>
            </a:pPr>
            <a:r>
              <a:rPr lang="zh-CN" altLang="en-US" sz="2400" dirty="0">
                <a:solidFill>
                  <a:schemeClr val="tx1">
                    <a:lumMod val="65000"/>
                    <a:lumOff val="35000"/>
                  </a:schemeClr>
                </a:solidFill>
                <a:latin typeface="Century Gothic" panose="020B0502020202020204" pitchFamily="34" charset="0"/>
                <a:ea typeface="微软雅黑" panose="020B0503020204020204" pitchFamily="34" charset="-122"/>
              </a:rPr>
              <a:t>安全无忧</a:t>
            </a:r>
            <a:r>
              <a:rPr lang="en-US" altLang="zh-CN" sz="1600" dirty="0">
                <a:solidFill>
                  <a:schemeClr val="tx1">
                    <a:lumMod val="65000"/>
                    <a:lumOff val="35000"/>
                  </a:schemeClr>
                </a:solidFill>
                <a:latin typeface="Century Gothic" panose="020B0502020202020204" pitchFamily="34" charset="0"/>
                <a:ea typeface="微软雅黑" panose="020B0503020204020204" pitchFamily="34" charset="-122"/>
                <a:sym typeface="微软雅黑" pitchFamily="34" charset="-122"/>
              </a:rPr>
              <a:t> </a:t>
            </a:r>
          </a:p>
        </p:txBody>
      </p:sp>
      <p:sp>
        <p:nvSpPr>
          <p:cNvPr id="24" name="文本框 21"/>
          <p:cNvSpPr txBox="1"/>
          <p:nvPr/>
        </p:nvSpPr>
        <p:spPr>
          <a:xfrm>
            <a:off x="2058379" y="3975238"/>
            <a:ext cx="1411969" cy="918066"/>
          </a:xfrm>
          <a:prstGeom prst="rect">
            <a:avLst/>
          </a:prstGeom>
          <a:noFill/>
        </p:spPr>
        <p:txBody>
          <a:bodyPr wrap="square" lIns="68576" tIns="34287" rIns="68576" bIns="34287">
            <a:spAutoFit/>
          </a:bodyPr>
          <a:lstStyle/>
          <a:p>
            <a:pPr algn="r" defTabSz="685749" fontAlgn="auto">
              <a:lnSpc>
                <a:spcPct val="120000"/>
              </a:lnSpc>
              <a:spcBef>
                <a:spcPts val="0"/>
              </a:spcBef>
              <a:spcAft>
                <a:spcPts val="0"/>
              </a:spcAft>
              <a:defRPr/>
            </a:pPr>
            <a:r>
              <a:rPr lang="zh-CN" altLang="en-US" sz="2400" dirty="0">
                <a:solidFill>
                  <a:schemeClr val="tx1">
                    <a:lumMod val="65000"/>
                    <a:lumOff val="35000"/>
                  </a:schemeClr>
                </a:solidFill>
                <a:latin typeface="Century Gothic" panose="020B0502020202020204" pitchFamily="34" charset="0"/>
                <a:ea typeface="微软雅黑" panose="020B0503020204020204" pitchFamily="34" charset="-122"/>
              </a:rPr>
              <a:t>党员电子档案库</a:t>
            </a:r>
            <a:r>
              <a:rPr lang="en-US" altLang="zh-CN" sz="1600" dirty="0">
                <a:solidFill>
                  <a:schemeClr val="tx1">
                    <a:lumMod val="65000"/>
                    <a:lumOff val="35000"/>
                  </a:schemeClr>
                </a:solidFill>
                <a:latin typeface="Century Gothic" panose="020B0502020202020204" pitchFamily="34" charset="0"/>
                <a:ea typeface="微软雅黑" panose="020B0503020204020204" pitchFamily="34" charset="-122"/>
                <a:sym typeface="微软雅黑" pitchFamily="34" charset="-122"/>
              </a:rPr>
              <a:t> </a:t>
            </a:r>
          </a:p>
        </p:txBody>
      </p:sp>
      <p:sp>
        <p:nvSpPr>
          <p:cNvPr id="25" name="文本框 21"/>
          <p:cNvSpPr txBox="1"/>
          <p:nvPr/>
        </p:nvSpPr>
        <p:spPr>
          <a:xfrm>
            <a:off x="7238178" y="2451873"/>
            <a:ext cx="1690739" cy="474868"/>
          </a:xfrm>
          <a:prstGeom prst="rect">
            <a:avLst/>
          </a:prstGeom>
          <a:noFill/>
        </p:spPr>
        <p:txBody>
          <a:bodyPr wrap="square" lIns="68576" tIns="34287" rIns="68576" bIns="34287">
            <a:spAutoFit/>
          </a:bodyPr>
          <a:lstStyle/>
          <a:p>
            <a:pPr algn="r" defTabSz="685749" fontAlgn="auto">
              <a:lnSpc>
                <a:spcPct val="120000"/>
              </a:lnSpc>
              <a:spcBef>
                <a:spcPts val="0"/>
              </a:spcBef>
              <a:spcAft>
                <a:spcPts val="0"/>
              </a:spcAft>
              <a:defRPr/>
            </a:pPr>
            <a:r>
              <a:rPr lang="zh-CN" altLang="en-US" sz="2400" dirty="0">
                <a:solidFill>
                  <a:schemeClr val="tx1">
                    <a:lumMod val="65000"/>
                    <a:lumOff val="35000"/>
                  </a:schemeClr>
                </a:solidFill>
                <a:latin typeface="Century Gothic" panose="020B0502020202020204" pitchFamily="34" charset="0"/>
                <a:ea typeface="微软雅黑" panose="020B0503020204020204" pitchFamily="34" charset="-122"/>
              </a:rPr>
              <a:t>分权管理</a:t>
            </a:r>
            <a:r>
              <a:rPr lang="en-US" altLang="zh-CN" sz="1600" dirty="0">
                <a:solidFill>
                  <a:schemeClr val="tx1">
                    <a:lumMod val="65000"/>
                    <a:lumOff val="35000"/>
                  </a:schemeClr>
                </a:solidFill>
                <a:latin typeface="Century Gothic" panose="020B0502020202020204" pitchFamily="34" charset="0"/>
                <a:ea typeface="微软雅黑" panose="020B0503020204020204" pitchFamily="34" charset="-122"/>
                <a:sym typeface="微软雅黑" pitchFamily="34" charset="-122"/>
              </a:rPr>
              <a:t> </a:t>
            </a:r>
          </a:p>
        </p:txBody>
      </p:sp>
      <p:pic>
        <p:nvPicPr>
          <p:cNvPr id="16" name="图片 8" descr="1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8" name="文本框 21">
            <a:extLst>
              <a:ext uri="{FF2B5EF4-FFF2-40B4-BE49-F238E27FC236}">
                <a16:creationId xmlns:a16="http://schemas.microsoft.com/office/drawing/2014/main" id="{5057A6E5-68D7-4267-B62C-395F59CC3C26}"/>
              </a:ext>
            </a:extLst>
          </p:cNvPr>
          <p:cNvSpPr txBox="1"/>
          <p:nvPr/>
        </p:nvSpPr>
        <p:spPr>
          <a:xfrm>
            <a:off x="5339125" y="1263088"/>
            <a:ext cx="1411969" cy="474868"/>
          </a:xfrm>
          <a:prstGeom prst="rect">
            <a:avLst/>
          </a:prstGeom>
          <a:noFill/>
        </p:spPr>
        <p:txBody>
          <a:bodyPr wrap="square" lIns="68576" tIns="34287" rIns="68576" bIns="34287">
            <a:spAutoFit/>
          </a:bodyPr>
          <a:lstStyle/>
          <a:p>
            <a:pPr algn="r" defTabSz="685749" fontAlgn="auto">
              <a:lnSpc>
                <a:spcPct val="120000"/>
              </a:lnSpc>
              <a:spcBef>
                <a:spcPts val="0"/>
              </a:spcBef>
              <a:spcAft>
                <a:spcPts val="0"/>
              </a:spcAft>
              <a:defRPr/>
            </a:pPr>
            <a:r>
              <a:rPr lang="zh-CN" altLang="en-US" sz="2400" dirty="0">
                <a:solidFill>
                  <a:schemeClr val="tx1">
                    <a:lumMod val="65000"/>
                    <a:lumOff val="35000"/>
                  </a:schemeClr>
                </a:solidFill>
                <a:latin typeface="Century Gothic" panose="020B0502020202020204" pitchFamily="34" charset="0"/>
                <a:ea typeface="微软雅黑" panose="020B0503020204020204" pitchFamily="34" charset="-122"/>
              </a:rPr>
              <a:t>党员共享</a:t>
            </a:r>
            <a:r>
              <a:rPr lang="en-US" altLang="zh-CN" sz="1600" dirty="0">
                <a:solidFill>
                  <a:schemeClr val="tx1">
                    <a:lumMod val="65000"/>
                    <a:lumOff val="35000"/>
                  </a:schemeClr>
                </a:solidFill>
                <a:latin typeface="Century Gothic" panose="020B0502020202020204" pitchFamily="34" charset="0"/>
                <a:ea typeface="微软雅黑" panose="020B0503020204020204" pitchFamily="34" charset="-122"/>
                <a:sym typeface="微软雅黑" pitchFamily="34" charset="-122"/>
              </a:rPr>
              <a:t> </a:t>
            </a:r>
          </a:p>
        </p:txBody>
      </p:sp>
    </p:spTree>
    <p:extLst>
      <p:ext uri="{BB962C8B-B14F-4D97-AF65-F5344CB8AC3E}">
        <p14:creationId xmlns:p14="http://schemas.microsoft.com/office/powerpoint/2010/main" val="21212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0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10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0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0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10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10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100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10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10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4" grpId="0" animBg="1"/>
      <p:bldP spid="17" grpId="0" animBg="1"/>
      <p:bldP spid="20" grpId="0" animBg="1"/>
      <p:bldP spid="22" grpId="0"/>
      <p:bldP spid="23" grpId="0"/>
      <p:bldP spid="24" grpId="0"/>
      <p:bldP spid="2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6370" y="980728"/>
            <a:ext cx="4320480" cy="4320480"/>
          </a:xfrm>
          <a:prstGeom prst="ellipse">
            <a:avLst/>
          </a:prstGeom>
          <a:solidFill>
            <a:srgbClr val="C3020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370" y="980728"/>
            <a:ext cx="2160240"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498774" y="1988840"/>
            <a:ext cx="1107996" cy="2376264"/>
          </a:xfrm>
          <a:prstGeom prst="rect">
            <a:avLst/>
          </a:prstGeom>
          <a:noFill/>
        </p:spPr>
        <p:txBody>
          <a:bodyPr vert="eaVert" wrap="square" rtlCol="0">
            <a:spAutoFit/>
          </a:bodyPr>
          <a:lstStyle/>
          <a:p>
            <a:r>
              <a:rPr lang="zh-CN" altLang="en-US" sz="6000" dirty="0">
                <a:solidFill>
                  <a:schemeClr val="bg1"/>
                </a:solidFill>
                <a:latin typeface="Adobe 黑体 Std R" pitchFamily="34" charset="-122"/>
                <a:ea typeface="Adobe 黑体 Std R" pitchFamily="34" charset="-122"/>
              </a:rPr>
              <a:t>目  录</a:t>
            </a:r>
          </a:p>
        </p:txBody>
      </p:sp>
      <p:sp>
        <p:nvSpPr>
          <p:cNvPr id="8" name="椭圆 7"/>
          <p:cNvSpPr/>
          <p:nvPr/>
        </p:nvSpPr>
        <p:spPr>
          <a:xfrm>
            <a:off x="4464422" y="548679"/>
            <a:ext cx="864096" cy="864096"/>
          </a:xfrm>
          <a:prstGeom prst="ellipse">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1</a:t>
            </a:r>
            <a:endParaRPr lang="zh-CN" altLang="en-US" sz="4400" dirty="0"/>
          </a:p>
        </p:txBody>
      </p:sp>
      <p:sp>
        <p:nvSpPr>
          <p:cNvPr id="13" name="椭圆 12"/>
          <p:cNvSpPr/>
          <p:nvPr/>
        </p:nvSpPr>
        <p:spPr>
          <a:xfrm>
            <a:off x="5112494" y="1916832"/>
            <a:ext cx="864096" cy="864096"/>
          </a:xfrm>
          <a:prstGeom prst="ellipse">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2</a:t>
            </a:r>
            <a:endParaRPr lang="zh-CN" altLang="en-US" sz="4400" dirty="0"/>
          </a:p>
        </p:txBody>
      </p:sp>
      <p:sp>
        <p:nvSpPr>
          <p:cNvPr id="14" name="椭圆 13"/>
          <p:cNvSpPr/>
          <p:nvPr/>
        </p:nvSpPr>
        <p:spPr>
          <a:xfrm>
            <a:off x="5040486" y="3274586"/>
            <a:ext cx="864096" cy="864096"/>
          </a:xfrm>
          <a:prstGeom prst="ellipse">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3</a:t>
            </a:r>
            <a:endParaRPr lang="zh-CN" altLang="en-US" sz="4400" dirty="0"/>
          </a:p>
        </p:txBody>
      </p:sp>
      <p:sp>
        <p:nvSpPr>
          <p:cNvPr id="15" name="椭圆 14"/>
          <p:cNvSpPr/>
          <p:nvPr/>
        </p:nvSpPr>
        <p:spPr>
          <a:xfrm>
            <a:off x="4464422" y="4620634"/>
            <a:ext cx="864096" cy="864096"/>
          </a:xfrm>
          <a:prstGeom prst="ellipse">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4</a:t>
            </a:r>
            <a:endParaRPr lang="zh-CN" altLang="en-US" sz="4400" dirty="0"/>
          </a:p>
        </p:txBody>
      </p:sp>
      <p:sp>
        <p:nvSpPr>
          <p:cNvPr id="10" name="流程图: 终止 9"/>
          <p:cNvSpPr/>
          <p:nvPr/>
        </p:nvSpPr>
        <p:spPr>
          <a:xfrm>
            <a:off x="5695002" y="710897"/>
            <a:ext cx="4242028" cy="539661"/>
          </a:xfrm>
          <a:prstGeom prst="flowChartTerminator">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50800" dist="38100" algn="l" rotWithShape="0">
                    <a:prstClr val="black">
                      <a:alpha val="40000"/>
                    </a:prstClr>
                  </a:outerShdw>
                </a:effectLst>
                <a:latin typeface="+mj-ea"/>
                <a:ea typeface="+mj-ea"/>
              </a:rPr>
              <a:t>产  品  介  绍</a:t>
            </a:r>
          </a:p>
        </p:txBody>
      </p:sp>
      <p:sp>
        <p:nvSpPr>
          <p:cNvPr id="19" name="流程图: 终止 18"/>
          <p:cNvSpPr/>
          <p:nvPr/>
        </p:nvSpPr>
        <p:spPr>
          <a:xfrm>
            <a:off x="6336630" y="2088577"/>
            <a:ext cx="4392488" cy="539661"/>
          </a:xfrm>
          <a:prstGeom prst="flowChartTerminator">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50800" dist="38100" algn="l" rotWithShape="0">
                    <a:prstClr val="black">
                      <a:alpha val="40000"/>
                    </a:prstClr>
                  </a:outerShdw>
                </a:effectLst>
                <a:latin typeface="+mj-ea"/>
                <a:ea typeface="+mj-ea"/>
              </a:rPr>
              <a:t>微  信  端  功  能  </a:t>
            </a:r>
          </a:p>
        </p:txBody>
      </p:sp>
      <p:sp>
        <p:nvSpPr>
          <p:cNvPr id="20" name="流程图: 终止 19"/>
          <p:cNvSpPr/>
          <p:nvPr/>
        </p:nvSpPr>
        <p:spPr>
          <a:xfrm>
            <a:off x="6336630" y="3436803"/>
            <a:ext cx="4392488" cy="539661"/>
          </a:xfrm>
          <a:prstGeom prst="flowChartTerminator">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effectLst>
                  <a:outerShdw blurRad="50800" dist="38100" algn="l" rotWithShape="0">
                    <a:prstClr val="black">
                      <a:alpha val="40000"/>
                    </a:prstClr>
                  </a:outerShdw>
                </a:effectLst>
                <a:latin typeface="+mj-ea"/>
                <a:ea typeface="+mj-ea"/>
              </a:rPr>
              <a:t>PC</a:t>
            </a:r>
            <a:r>
              <a:rPr lang="zh-CN" altLang="en-US" sz="2800" dirty="0">
                <a:effectLst>
                  <a:outerShdw blurRad="50800" dist="38100" algn="l" rotWithShape="0">
                    <a:prstClr val="black">
                      <a:alpha val="40000"/>
                    </a:prstClr>
                  </a:outerShdw>
                </a:effectLst>
                <a:latin typeface="+mj-ea"/>
                <a:ea typeface="+mj-ea"/>
              </a:rPr>
              <a:t>  端  功  能</a:t>
            </a:r>
          </a:p>
        </p:txBody>
      </p:sp>
      <p:sp>
        <p:nvSpPr>
          <p:cNvPr id="21" name="流程图: 终止 20"/>
          <p:cNvSpPr/>
          <p:nvPr/>
        </p:nvSpPr>
        <p:spPr>
          <a:xfrm>
            <a:off x="5695002" y="4815353"/>
            <a:ext cx="4242028" cy="539661"/>
          </a:xfrm>
          <a:prstGeom prst="flowChartTerminator">
            <a:avLst/>
          </a:prstGeom>
          <a:solidFill>
            <a:srgbClr val="C3020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50800" dist="38100" algn="l" rotWithShape="0">
                    <a:prstClr val="black">
                      <a:alpha val="40000"/>
                    </a:prstClr>
                  </a:outerShdw>
                </a:effectLst>
                <a:latin typeface="+mj-ea"/>
                <a:ea typeface="+mj-ea"/>
              </a:rPr>
              <a:t>平  台  优  势</a:t>
            </a:r>
          </a:p>
        </p:txBody>
      </p:sp>
      <p:pic>
        <p:nvPicPr>
          <p:cNvPr id="16" name="图片 8" descr="1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Tree>
    <p:extLst>
      <p:ext uri="{BB962C8B-B14F-4D97-AF65-F5344CB8AC3E}">
        <p14:creationId xmlns:p14="http://schemas.microsoft.com/office/powerpoint/2010/main" val="28995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animBg="1"/>
      <p:bldP spid="14" grpId="0" animBg="1"/>
      <p:bldP spid="15" grpId="0" animBg="1"/>
      <p:bldP spid="10"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241213" cy="3573016"/>
          </a:xfrm>
          <a:prstGeom prst="rect">
            <a:avLst/>
          </a:prstGeom>
          <a:solidFill>
            <a:srgbClr val="C3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latin typeface="Adobe 黑体 Std R" pitchFamily="34" charset="-122"/>
                <a:ea typeface="Adobe 黑体 Std R" pitchFamily="34" charset="-122"/>
              </a:rPr>
              <a:t>感谢观赏</a:t>
            </a:r>
          </a:p>
        </p:txBody>
      </p:sp>
      <p:sp>
        <p:nvSpPr>
          <p:cNvPr id="6" name="TextBox 5"/>
          <p:cNvSpPr txBox="1"/>
          <p:nvPr/>
        </p:nvSpPr>
        <p:spPr>
          <a:xfrm>
            <a:off x="9186860" y="5805264"/>
            <a:ext cx="3054426" cy="923330"/>
          </a:xfrm>
          <a:prstGeom prst="rect">
            <a:avLst/>
          </a:prstGeom>
          <a:noFill/>
        </p:spPr>
        <p:txBody>
          <a:bodyPr wrap="non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电话：</a:t>
            </a:r>
            <a:r>
              <a:rPr lang="en-US" altLang="zh-CN" dirty="0">
                <a:solidFill>
                  <a:srgbClr val="C00000"/>
                </a:solidFill>
                <a:latin typeface="微软雅黑" panose="020B0503020204020204" pitchFamily="34" charset="-122"/>
                <a:ea typeface="微软雅黑" panose="020B0503020204020204" pitchFamily="34" charset="-122"/>
              </a:rPr>
              <a:t>13825789004</a:t>
            </a:r>
          </a:p>
          <a:p>
            <a:r>
              <a:rPr lang="zh-CN" altLang="en-US" dirty="0">
                <a:solidFill>
                  <a:srgbClr val="C00000"/>
                </a:solidFill>
                <a:latin typeface="微软雅黑" panose="020B0503020204020204" pitchFamily="34" charset="-122"/>
                <a:ea typeface="微软雅黑" panose="020B0503020204020204" pitchFamily="34" charset="-122"/>
              </a:rPr>
              <a:t>网址：</a:t>
            </a:r>
            <a:r>
              <a:rPr lang="en-US" altLang="zh-CN" dirty="0">
                <a:solidFill>
                  <a:srgbClr val="C00000"/>
                </a:solidFill>
                <a:latin typeface="微软雅黑" panose="020B0503020204020204" pitchFamily="34" charset="-122"/>
                <a:ea typeface="微软雅黑" panose="020B0503020204020204" pitchFamily="34" charset="-122"/>
              </a:rPr>
              <a:t>www.honestdo.com</a:t>
            </a:r>
            <a:endParaRPr lang="zh-CN" altLang="en-US" dirty="0">
              <a:solidFill>
                <a:schemeClr val="bg1"/>
              </a:solidFill>
              <a:latin typeface="微软雅黑" pitchFamily="34" charset="-122"/>
              <a:ea typeface="微软雅黑" pitchFamily="34" charset="-122"/>
            </a:endParaRPr>
          </a:p>
          <a:p>
            <a:endParaRPr lang="zh-CN" altLang="en-US" dirty="0"/>
          </a:p>
        </p:txBody>
      </p:sp>
      <p:pic>
        <p:nvPicPr>
          <p:cNvPr id="7" name="Picture 3" descr="C:\Users\Zhongyangbo\Desktop\公司名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243" y="4883226"/>
            <a:ext cx="2382955" cy="922038"/>
          </a:xfrm>
          <a:prstGeom prst="rect">
            <a:avLst/>
          </a:prstGeom>
          <a:solidFill>
            <a:schemeClr val="bg1"/>
          </a:solidFill>
          <a:ln>
            <a:solidFill>
              <a:schemeClr val="bg1"/>
            </a:solidFill>
          </a:ln>
        </p:spPr>
      </p:pic>
    </p:spTree>
    <p:extLst>
      <p:ext uri="{BB962C8B-B14F-4D97-AF65-F5344CB8AC3E}">
        <p14:creationId xmlns:p14="http://schemas.microsoft.com/office/powerpoint/2010/main" val="16743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452262" y="3248980"/>
            <a:ext cx="7788951" cy="0"/>
          </a:xfrm>
          <a:prstGeom prst="line">
            <a:avLst/>
          </a:prstGeom>
          <a:ln w="28575">
            <a:solidFill>
              <a:srgbClr val="C3020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46271" y="2060848"/>
            <a:ext cx="2954655"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5400" dirty="0">
                <a:solidFill>
                  <a:srgbClr val="C30202"/>
                </a:solidFill>
                <a:latin typeface="Adobe 黑体 Std R" pitchFamily="34" charset="-122"/>
                <a:ea typeface="Adobe 黑体 Std R" pitchFamily="34" charset="-122"/>
              </a:rPr>
              <a:t>产品介绍</a:t>
            </a:r>
          </a:p>
        </p:txBody>
      </p:sp>
      <p:pic>
        <p:nvPicPr>
          <p:cNvPr id="9" name="图片 8"/>
          <p:cNvPicPr>
            <a:picLocks noChangeAspect="1"/>
          </p:cNvPicPr>
          <p:nvPr/>
        </p:nvPicPr>
        <p:blipFill rotWithShape="1">
          <a:blip r:embed="rId2" cstate="email"/>
          <a:srcRect/>
          <a:stretch>
            <a:fillRect/>
          </a:stretch>
        </p:blipFill>
        <p:spPr>
          <a:xfrm>
            <a:off x="1" y="2247951"/>
            <a:ext cx="3408145" cy="2002058"/>
          </a:xfrm>
          <a:prstGeom prst="rect">
            <a:avLst/>
          </a:prstGeom>
        </p:spPr>
      </p:pic>
      <p:sp>
        <p:nvSpPr>
          <p:cNvPr id="10" name="椭圆 9"/>
          <p:cNvSpPr/>
          <p:nvPr/>
        </p:nvSpPr>
        <p:spPr>
          <a:xfrm>
            <a:off x="2364030" y="2204864"/>
            <a:ext cx="2088232" cy="2088232"/>
          </a:xfrm>
          <a:prstGeom prst="ellipse">
            <a:avLst/>
          </a:prstGeom>
          <a:solidFill>
            <a:srgbClr val="C3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PART 1</a:t>
            </a:r>
            <a:endParaRPr lang="zh-CN" altLang="en-US" sz="4800" dirty="0"/>
          </a:p>
        </p:txBody>
      </p:sp>
      <p:pic>
        <p:nvPicPr>
          <p:cNvPr id="7"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Tree>
    <p:extLst>
      <p:ext uri="{BB962C8B-B14F-4D97-AF65-F5344CB8AC3E}">
        <p14:creationId xmlns:p14="http://schemas.microsoft.com/office/powerpoint/2010/main" val="42605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软件介绍</a:t>
            </a:r>
          </a:p>
        </p:txBody>
      </p:sp>
      <p:sp>
        <p:nvSpPr>
          <p:cNvPr id="29" name="Freeform 109"/>
          <p:cNvSpPr>
            <a:spLocks noChangeArrowheads="1"/>
          </p:cNvSpPr>
          <p:nvPr/>
        </p:nvSpPr>
        <p:spPr bwMode="auto">
          <a:xfrm>
            <a:off x="9783076" y="1477467"/>
            <a:ext cx="1175916" cy="1175908"/>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p:spPr>
        <p:txBody>
          <a:bodyPr wrap="none" anchor="ctr"/>
          <a:lstStyle/>
          <a:p>
            <a:pPr eaLnBrk="1" hangingPunct="1">
              <a:defRPr/>
            </a:pPr>
            <a:endParaRPr lang="zh-CN" altLang="en-US"/>
          </a:p>
        </p:txBody>
      </p:sp>
      <p:sp>
        <p:nvSpPr>
          <p:cNvPr id="30" name="文本框 37"/>
          <p:cNvSpPr txBox="1"/>
          <p:nvPr/>
        </p:nvSpPr>
        <p:spPr>
          <a:xfrm>
            <a:off x="700750" y="1412776"/>
            <a:ext cx="10081120" cy="1336071"/>
          </a:xfrm>
          <a:prstGeom prst="rect">
            <a:avLst/>
          </a:prstGeom>
          <a:noFill/>
        </p:spPr>
        <p:txBody>
          <a:bodyPr wrap="square" rtlCol="0">
            <a:spAutoFit/>
          </a:bodyPr>
          <a:lstStyle/>
          <a:p>
            <a:pPr>
              <a:lnSpc>
                <a:spcPct val="150000"/>
              </a:lnSpc>
            </a:pPr>
            <a:r>
              <a:rPr lang="en-US" altLang="zh-CN" sz="2000" dirty="0">
                <a:solidFill>
                  <a:schemeClr val="tx1">
                    <a:lumMod val="75000"/>
                    <a:lumOff val="25000"/>
                  </a:schemeClr>
                </a:solidFill>
                <a:latin typeface="+mn-ea"/>
              </a:rPr>
              <a:t>   </a:t>
            </a:r>
            <a:r>
              <a:rPr lang="en-US" altLang="zh-CN" dirty="0">
                <a:solidFill>
                  <a:schemeClr val="tx1">
                    <a:lumMod val="75000"/>
                    <a:lumOff val="25000"/>
                  </a:schemeClr>
                </a:solidFill>
                <a:latin typeface="+mn-ea"/>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智慧党建云平台遵循</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中国共产党章程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、党内相关规章制度及管理办法，结合党建实际工作，运用“互联网”</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理念，打造集政治建设、思想建设、组织建设、作风建设、制度建设、廉政建设和精神文明建设为一体，专注于党务管理和党建创新的智慧党建平台。</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9" name="图片 8" descr="1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2" name="矩形 1">
            <a:extLst>
              <a:ext uri="{FF2B5EF4-FFF2-40B4-BE49-F238E27FC236}">
                <a16:creationId xmlns:a16="http://schemas.microsoft.com/office/drawing/2014/main" id="{6238F194-CC1B-4C28-BF11-EDE1B3B2583C}"/>
              </a:ext>
            </a:extLst>
          </p:cNvPr>
          <p:cNvSpPr/>
          <p:nvPr/>
        </p:nvSpPr>
        <p:spPr>
          <a:xfrm>
            <a:off x="700750" y="5057367"/>
            <a:ext cx="10081120" cy="646331"/>
          </a:xfrm>
          <a:prstGeom prst="rect">
            <a:avLst/>
          </a:prstGeom>
        </p:spPr>
        <p:txBody>
          <a:bodyPr wrap="square">
            <a:spAutoFit/>
          </a:bodyPr>
          <a:lstStyle/>
          <a:p>
            <a:pPr indent="45720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系统适用的平台范围有微信端和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PC</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端，微信端针对用户进行的相应功能，而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PC</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端后台管理员、党委、党支部对其下级以及微信端的各项信息的增删改查操作。</a:t>
            </a:r>
          </a:p>
        </p:txBody>
      </p:sp>
      <p:sp>
        <p:nvSpPr>
          <p:cNvPr id="11" name="矩形 10">
            <a:extLst>
              <a:ext uri="{FF2B5EF4-FFF2-40B4-BE49-F238E27FC236}">
                <a16:creationId xmlns:a16="http://schemas.microsoft.com/office/drawing/2014/main" id="{C4957589-A2B1-42D6-BE16-42BC98007B53}"/>
              </a:ext>
            </a:extLst>
          </p:cNvPr>
          <p:cNvSpPr/>
          <p:nvPr/>
        </p:nvSpPr>
        <p:spPr>
          <a:xfrm>
            <a:off x="700750" y="3140968"/>
            <a:ext cx="10081120" cy="1289905"/>
          </a:xfrm>
          <a:prstGeom prst="rect">
            <a:avLst/>
          </a:prstGeom>
        </p:spPr>
        <p:txBody>
          <a:bodyPr wrap="square">
            <a:spAutoFit/>
          </a:bodyPr>
          <a:lstStyle/>
          <a:p>
            <a:pPr indent="457200">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平台采用了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架构设计，仅需要通过浏览器访问服务器地址即可进入系统，无需安装客户端，服务端部署仅需要一次。各基层党员、党支部以及党委通过浏览器就可以访问使用，系统自动根据相应的权限呈现相应的功能及数据。</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7822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 presetClass="entr" presetSubtype="8" accel="58000" fill="hold" grpId="0" nodeType="withEffect" p14:presetBounceEnd="52000">
                                      <p:stCondLst>
                                        <p:cond delay="400"/>
                                      </p:stCondLst>
                                      <p:childTnLst>
                                        <p:set>
                                          <p:cBhvr>
                                            <p:cTn id="12" dur="1" fill="hold">
                                              <p:stCondLst>
                                                <p:cond delay="0"/>
                                              </p:stCondLst>
                                            </p:cTn>
                                            <p:tgtEl>
                                              <p:spTgt spid="30"/>
                                            </p:tgtEl>
                                            <p:attrNameLst>
                                              <p:attrName>style.visibility</p:attrName>
                                            </p:attrNameLst>
                                          </p:cBhvr>
                                          <p:to>
                                            <p:strVal val="visible"/>
                                          </p:to>
                                        </p:set>
                                        <p:anim calcmode="lin" valueType="num" p14:bounceEnd="52000">
                                          <p:cBhvr additive="base">
                                            <p:cTn id="13" dur="1000" fill="hold"/>
                                            <p:tgtEl>
                                              <p:spTgt spid="30"/>
                                            </p:tgtEl>
                                            <p:attrNameLst>
                                              <p:attrName>ppt_x</p:attrName>
                                            </p:attrNameLst>
                                          </p:cBhvr>
                                          <p:tavLst>
                                            <p:tav tm="0">
                                              <p:val>
                                                <p:strVal val="0-#ppt_w/2"/>
                                              </p:val>
                                            </p:tav>
                                            <p:tav tm="100000">
                                              <p:val>
                                                <p:strVal val="#ppt_x"/>
                                              </p:val>
                                            </p:tav>
                                          </p:tavLst>
                                        </p:anim>
                                        <p:anim calcmode="lin" valueType="num" p14:bounceEnd="52000">
                                          <p:cBhvr additive="base">
                                            <p:cTn id="1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2"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 presetClass="entr" presetSubtype="8" accel="58000" fill="hold" grpId="0" nodeType="withEffect">
                                      <p:stCondLst>
                                        <p:cond delay="4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0-#ppt_w/2"/>
                                              </p:val>
                                            </p:tav>
                                            <p:tav tm="100000">
                                              <p:val>
                                                <p:strVal val="#ppt_x"/>
                                              </p:val>
                                            </p:tav>
                                          </p:tavLst>
                                        </p:anim>
                                        <p:anim calcmode="lin" valueType="num">
                                          <p:cBhvr additive="base">
                                            <p:cTn id="1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2" grpId="0"/>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4" y="3212976"/>
            <a:ext cx="7788951" cy="0"/>
          </a:xfrm>
          <a:prstGeom prst="line">
            <a:avLst/>
          </a:prstGeom>
          <a:ln w="28575">
            <a:solidFill>
              <a:srgbClr val="C3020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2285" y="2124085"/>
            <a:ext cx="5032147"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5400" dirty="0">
                <a:solidFill>
                  <a:srgbClr val="C30202"/>
                </a:solidFill>
                <a:latin typeface="Adobe 黑体 Std R" pitchFamily="34" charset="-122"/>
                <a:ea typeface="Adobe 黑体 Std R" pitchFamily="34" charset="-122"/>
              </a:rPr>
              <a:t>微信端功能介绍</a:t>
            </a:r>
          </a:p>
        </p:txBody>
      </p:sp>
      <p:pic>
        <p:nvPicPr>
          <p:cNvPr id="9" name="图片 8"/>
          <p:cNvPicPr>
            <a:picLocks noChangeAspect="1"/>
          </p:cNvPicPr>
          <p:nvPr/>
        </p:nvPicPr>
        <p:blipFill rotWithShape="1">
          <a:blip r:embed="rId2" cstate="email"/>
          <a:srcRect/>
          <a:stretch>
            <a:fillRect/>
          </a:stretch>
        </p:blipFill>
        <p:spPr>
          <a:xfrm>
            <a:off x="8833141" y="2276872"/>
            <a:ext cx="3408145" cy="2002058"/>
          </a:xfrm>
          <a:prstGeom prst="rect">
            <a:avLst/>
          </a:prstGeom>
        </p:spPr>
      </p:pic>
      <p:sp>
        <p:nvSpPr>
          <p:cNvPr id="10" name="椭圆 9"/>
          <p:cNvSpPr/>
          <p:nvPr/>
        </p:nvSpPr>
        <p:spPr>
          <a:xfrm>
            <a:off x="7776790" y="2204864"/>
            <a:ext cx="2088232" cy="2088232"/>
          </a:xfrm>
          <a:prstGeom prst="ellipse">
            <a:avLst/>
          </a:prstGeom>
          <a:solidFill>
            <a:srgbClr val="C3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PART 2</a:t>
            </a:r>
            <a:endParaRPr lang="zh-CN" altLang="en-US" sz="4800" dirty="0"/>
          </a:p>
        </p:txBody>
      </p:sp>
      <p:pic>
        <p:nvPicPr>
          <p:cNvPr id="7"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Tree>
    <p:extLst>
      <p:ext uri="{BB962C8B-B14F-4D97-AF65-F5344CB8AC3E}">
        <p14:creationId xmlns:p14="http://schemas.microsoft.com/office/powerpoint/2010/main" val="17645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95465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总体功能架构</a:t>
            </a:r>
          </a:p>
        </p:txBody>
      </p:sp>
      <p:pic>
        <p:nvPicPr>
          <p:cNvPr id="9" name="图片 8" descr="1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pic>
        <p:nvPicPr>
          <p:cNvPr id="3" name="图片 2">
            <a:extLst>
              <a:ext uri="{FF2B5EF4-FFF2-40B4-BE49-F238E27FC236}">
                <a16:creationId xmlns:a16="http://schemas.microsoft.com/office/drawing/2014/main" id="{516B0651-4C58-4B66-A154-B6F0FEBB64B8}"/>
              </a:ext>
            </a:extLst>
          </p:cNvPr>
          <p:cNvPicPr>
            <a:picLocks noChangeAspect="1"/>
          </p:cNvPicPr>
          <p:nvPr/>
        </p:nvPicPr>
        <p:blipFill>
          <a:blip r:embed="rId3"/>
          <a:stretch>
            <a:fillRect/>
          </a:stretch>
        </p:blipFill>
        <p:spPr>
          <a:xfrm>
            <a:off x="1656110" y="2276872"/>
            <a:ext cx="8238095" cy="2876190"/>
          </a:xfrm>
          <a:prstGeom prst="rect">
            <a:avLst/>
          </a:prstGeom>
        </p:spPr>
      </p:pic>
    </p:spTree>
    <p:extLst>
      <p:ext uri="{BB962C8B-B14F-4D97-AF65-F5344CB8AC3E}">
        <p14:creationId xmlns:p14="http://schemas.microsoft.com/office/powerpoint/2010/main" val="314762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492990"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微信端登录</a:t>
            </a:r>
          </a:p>
        </p:txBody>
      </p:sp>
      <p:sp>
        <p:nvSpPr>
          <p:cNvPr id="10" name="椭圆 9"/>
          <p:cNvSpPr/>
          <p:nvPr/>
        </p:nvSpPr>
        <p:spPr>
          <a:xfrm>
            <a:off x="8496870" y="3198779"/>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操作简易</a:t>
            </a:r>
          </a:p>
        </p:txBody>
      </p:sp>
      <p:sp>
        <p:nvSpPr>
          <p:cNvPr id="2" name="TextBox 1"/>
          <p:cNvSpPr txBox="1"/>
          <p:nvPr/>
        </p:nvSpPr>
        <p:spPr>
          <a:xfrm>
            <a:off x="9576118" y="3288663"/>
            <a:ext cx="2232248" cy="83099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本系统具有客户需求的多种操作目录，操作简单，便于管理。</a:t>
            </a:r>
          </a:p>
        </p:txBody>
      </p:sp>
      <p:sp>
        <p:nvSpPr>
          <p:cNvPr id="13" name="椭圆 12"/>
          <p:cNvSpPr/>
          <p:nvPr/>
        </p:nvSpPr>
        <p:spPr>
          <a:xfrm>
            <a:off x="8468295" y="5128799"/>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使用方便</a:t>
            </a:r>
          </a:p>
        </p:txBody>
      </p:sp>
      <p:sp>
        <p:nvSpPr>
          <p:cNvPr id="14" name="TextBox 13"/>
          <p:cNvSpPr txBox="1"/>
          <p:nvPr/>
        </p:nvSpPr>
        <p:spPr>
          <a:xfrm>
            <a:off x="9576118" y="4927519"/>
            <a:ext cx="2232248" cy="1323439"/>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党员登录后，进入主页，根据主页显示进行相应的操作，能够非常直观快捷的让党了解到最新资讯</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pic>
        <p:nvPicPr>
          <p:cNvPr id="6" name="图片 5">
            <a:extLst>
              <a:ext uri="{FF2B5EF4-FFF2-40B4-BE49-F238E27FC236}">
                <a16:creationId xmlns:a16="http://schemas.microsoft.com/office/drawing/2014/main" id="{C42FE3A4-F744-4B87-AD84-4F67D7B97711}"/>
              </a:ext>
            </a:extLst>
          </p:cNvPr>
          <p:cNvPicPr>
            <a:picLocks noChangeAspect="1"/>
          </p:cNvPicPr>
          <p:nvPr/>
        </p:nvPicPr>
        <p:blipFill rotWithShape="1">
          <a:blip r:embed="rId4">
            <a:extLst>
              <a:ext uri="{28A0092B-C50C-407E-A947-70E740481C1C}">
                <a14:useLocalDpi xmlns:a14="http://schemas.microsoft.com/office/drawing/2010/main" val="0"/>
              </a:ext>
            </a:extLst>
          </a:blip>
          <a:srcRect t="2951" b="7089"/>
          <a:stretch/>
        </p:blipFill>
        <p:spPr>
          <a:xfrm>
            <a:off x="431974" y="1643401"/>
            <a:ext cx="2892207" cy="4392488"/>
          </a:xfrm>
          <a:prstGeom prst="rect">
            <a:avLst/>
          </a:prstGeom>
        </p:spPr>
      </p:pic>
      <p:pic>
        <p:nvPicPr>
          <p:cNvPr id="8" name="图片 7">
            <a:extLst>
              <a:ext uri="{FF2B5EF4-FFF2-40B4-BE49-F238E27FC236}">
                <a16:creationId xmlns:a16="http://schemas.microsoft.com/office/drawing/2014/main" id="{F8ABDAA3-2E76-4B72-848F-530D2E7CCD20}"/>
              </a:ext>
            </a:extLst>
          </p:cNvPr>
          <p:cNvPicPr>
            <a:picLocks noChangeAspect="1"/>
          </p:cNvPicPr>
          <p:nvPr/>
        </p:nvPicPr>
        <p:blipFill rotWithShape="1">
          <a:blip r:embed="rId5">
            <a:extLst>
              <a:ext uri="{28A0092B-C50C-407E-A947-70E740481C1C}">
                <a14:useLocalDpi xmlns:a14="http://schemas.microsoft.com/office/drawing/2010/main" val="0"/>
              </a:ext>
            </a:extLst>
          </a:blip>
          <a:srcRect t="3279" b="6557"/>
          <a:stretch/>
        </p:blipFill>
        <p:spPr>
          <a:xfrm>
            <a:off x="4674503" y="1643401"/>
            <a:ext cx="2892206" cy="4392488"/>
          </a:xfrm>
          <a:prstGeom prst="rect">
            <a:avLst/>
          </a:prstGeom>
        </p:spPr>
      </p:pic>
      <p:sp>
        <p:nvSpPr>
          <p:cNvPr id="15" name="椭圆 14">
            <a:extLst>
              <a:ext uri="{FF2B5EF4-FFF2-40B4-BE49-F238E27FC236}">
                <a16:creationId xmlns:a16="http://schemas.microsoft.com/office/drawing/2014/main" id="{52ED70C7-FCB2-4C05-9A70-346ECFE3D6B7}"/>
              </a:ext>
            </a:extLst>
          </p:cNvPr>
          <p:cNvSpPr/>
          <p:nvPr/>
        </p:nvSpPr>
        <p:spPr>
          <a:xfrm>
            <a:off x="8496870" y="1268760"/>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系统登录</a:t>
            </a:r>
          </a:p>
        </p:txBody>
      </p:sp>
      <p:sp>
        <p:nvSpPr>
          <p:cNvPr id="17" name="TextBox 1">
            <a:extLst>
              <a:ext uri="{FF2B5EF4-FFF2-40B4-BE49-F238E27FC236}">
                <a16:creationId xmlns:a16="http://schemas.microsoft.com/office/drawing/2014/main" id="{A4168573-F4E3-4A4E-97E3-56C609AEC904}"/>
              </a:ext>
            </a:extLst>
          </p:cNvPr>
          <p:cNvSpPr txBox="1"/>
          <p:nvPr/>
        </p:nvSpPr>
        <p:spPr>
          <a:xfrm>
            <a:off x="9576118" y="1358644"/>
            <a:ext cx="2232248" cy="1323439"/>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使用本系统的人员必须先登录，才能进行更多操作，而且登录界面可以根据客户需求提供精美的界面</a:t>
            </a:r>
          </a:p>
        </p:txBody>
      </p:sp>
      <p:sp>
        <p:nvSpPr>
          <p:cNvPr id="9" name="箭头: 右 8">
            <a:extLst>
              <a:ext uri="{FF2B5EF4-FFF2-40B4-BE49-F238E27FC236}">
                <a16:creationId xmlns:a16="http://schemas.microsoft.com/office/drawing/2014/main" id="{76CCB14F-5C44-4A68-902A-EB5D621CD324}"/>
              </a:ext>
            </a:extLst>
          </p:cNvPr>
          <p:cNvSpPr/>
          <p:nvPr/>
        </p:nvSpPr>
        <p:spPr>
          <a:xfrm>
            <a:off x="3456310" y="3573016"/>
            <a:ext cx="1079715" cy="54664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156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3" grpId="0" animBg="1"/>
      <p:bldP spid="14" grpId="0"/>
      <p:bldP spid="15" grpId="0" animBg="1"/>
      <p:bldP spid="1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功能介绍</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pic>
        <p:nvPicPr>
          <p:cNvPr id="6" name="图片 5">
            <a:extLst>
              <a:ext uri="{FF2B5EF4-FFF2-40B4-BE49-F238E27FC236}">
                <a16:creationId xmlns:a16="http://schemas.microsoft.com/office/drawing/2014/main" id="{C42FE3A4-F744-4B87-AD84-4F67D7B97711}"/>
              </a:ext>
            </a:extLst>
          </p:cNvPr>
          <p:cNvPicPr>
            <a:picLocks noChangeAspect="1"/>
          </p:cNvPicPr>
          <p:nvPr/>
        </p:nvPicPr>
        <p:blipFill rotWithShape="1">
          <a:blip r:embed="rId4">
            <a:extLst>
              <a:ext uri="{28A0092B-C50C-407E-A947-70E740481C1C}">
                <a14:useLocalDpi xmlns:a14="http://schemas.microsoft.com/office/drawing/2010/main" val="0"/>
              </a:ext>
            </a:extLst>
          </a:blip>
          <a:srcRect t="4586" b="6889"/>
          <a:stretch/>
        </p:blipFill>
        <p:spPr>
          <a:xfrm>
            <a:off x="647998" y="1615865"/>
            <a:ext cx="2892205" cy="4392488"/>
          </a:xfrm>
          <a:prstGeom prst="rect">
            <a:avLst/>
          </a:prstGeom>
        </p:spPr>
      </p:pic>
      <p:sp>
        <p:nvSpPr>
          <p:cNvPr id="15" name="椭圆 14">
            <a:extLst>
              <a:ext uri="{FF2B5EF4-FFF2-40B4-BE49-F238E27FC236}">
                <a16:creationId xmlns:a16="http://schemas.microsoft.com/office/drawing/2014/main" id="{52ED70C7-FCB2-4C05-9A70-346ECFE3D6B7}"/>
              </a:ext>
            </a:extLst>
          </p:cNvPr>
          <p:cNvSpPr/>
          <p:nvPr/>
        </p:nvSpPr>
        <p:spPr>
          <a:xfrm>
            <a:off x="8171524" y="2132856"/>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党建要闻</a:t>
            </a:r>
          </a:p>
        </p:txBody>
      </p:sp>
      <p:sp>
        <p:nvSpPr>
          <p:cNvPr id="17" name="TextBox 1">
            <a:extLst>
              <a:ext uri="{FF2B5EF4-FFF2-40B4-BE49-F238E27FC236}">
                <a16:creationId xmlns:a16="http://schemas.microsoft.com/office/drawing/2014/main" id="{A4168573-F4E3-4A4E-97E3-56C609AEC904}"/>
              </a:ext>
            </a:extLst>
          </p:cNvPr>
          <p:cNvSpPr txBox="1"/>
          <p:nvPr/>
        </p:nvSpPr>
        <p:spPr>
          <a:xfrm>
            <a:off x="9568408" y="2177797"/>
            <a:ext cx="2232248" cy="83099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主要展示党中央、省委、市委以及当地委员的要闻信息</a:t>
            </a:r>
          </a:p>
        </p:txBody>
      </p:sp>
      <p:pic>
        <p:nvPicPr>
          <p:cNvPr id="16" name="图片 15">
            <a:extLst>
              <a:ext uri="{FF2B5EF4-FFF2-40B4-BE49-F238E27FC236}">
                <a16:creationId xmlns:a16="http://schemas.microsoft.com/office/drawing/2014/main" id="{3ED657B4-0253-4A10-8A65-C5F993A1EDAB}"/>
              </a:ext>
            </a:extLst>
          </p:cNvPr>
          <p:cNvPicPr>
            <a:picLocks noChangeAspect="1"/>
          </p:cNvPicPr>
          <p:nvPr/>
        </p:nvPicPr>
        <p:blipFill rotWithShape="1">
          <a:blip r:embed="rId5">
            <a:extLst>
              <a:ext uri="{28A0092B-C50C-407E-A947-70E740481C1C}">
                <a14:useLocalDpi xmlns:a14="http://schemas.microsoft.com/office/drawing/2010/main" val="0"/>
              </a:ext>
            </a:extLst>
          </a:blip>
          <a:srcRect t="2751" b="7153"/>
          <a:stretch/>
        </p:blipFill>
        <p:spPr>
          <a:xfrm>
            <a:off x="4409761" y="1615865"/>
            <a:ext cx="2892205" cy="4392488"/>
          </a:xfrm>
          <a:prstGeom prst="rect">
            <a:avLst/>
          </a:prstGeom>
        </p:spPr>
      </p:pic>
      <p:sp>
        <p:nvSpPr>
          <p:cNvPr id="18" name="椭圆 17">
            <a:extLst>
              <a:ext uri="{FF2B5EF4-FFF2-40B4-BE49-F238E27FC236}">
                <a16:creationId xmlns:a16="http://schemas.microsoft.com/office/drawing/2014/main" id="{98C8DED7-41EF-457C-B125-D3B438C5E4D9}"/>
              </a:ext>
            </a:extLst>
          </p:cNvPr>
          <p:cNvSpPr/>
          <p:nvPr/>
        </p:nvSpPr>
        <p:spPr>
          <a:xfrm>
            <a:off x="8171524" y="4725144"/>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专题专栏</a:t>
            </a:r>
          </a:p>
        </p:txBody>
      </p:sp>
      <p:sp>
        <p:nvSpPr>
          <p:cNvPr id="19" name="TextBox 1">
            <a:extLst>
              <a:ext uri="{FF2B5EF4-FFF2-40B4-BE49-F238E27FC236}">
                <a16:creationId xmlns:a16="http://schemas.microsoft.com/office/drawing/2014/main" id="{01EDDBAF-9EA4-41AA-9E5B-9D2758D5061D}"/>
              </a:ext>
            </a:extLst>
          </p:cNvPr>
          <p:cNvSpPr txBox="1"/>
          <p:nvPr/>
        </p:nvSpPr>
        <p:spPr>
          <a:xfrm>
            <a:off x="9568408" y="4770085"/>
            <a:ext cx="2232248" cy="83099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主要展示脱贫攻坚、支部建设、主题党日、机关文化的要闻信息</a:t>
            </a:r>
          </a:p>
        </p:txBody>
      </p:sp>
    </p:spTree>
    <p:extLst>
      <p:ext uri="{BB962C8B-B14F-4D97-AF65-F5344CB8AC3E}">
        <p14:creationId xmlns:p14="http://schemas.microsoft.com/office/powerpoint/2010/main" val="24685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 y="548680"/>
            <a:ext cx="288032" cy="720080"/>
          </a:xfrm>
          <a:prstGeom prst="rect">
            <a:avLst/>
          </a:prstGeom>
          <a:solidFill>
            <a:srgbClr val="C3020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1974" y="550421"/>
            <a:ext cx="203132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3600" dirty="0">
                <a:solidFill>
                  <a:srgbClr val="C00000"/>
                </a:solidFill>
                <a:latin typeface="Adobe 黑体 Std R" pitchFamily="34" charset="-122"/>
                <a:ea typeface="Adobe 黑体 Std R" pitchFamily="34" charset="-122"/>
              </a:rPr>
              <a:t>组织生活</a:t>
            </a:r>
          </a:p>
        </p:txBody>
      </p:sp>
      <p:sp>
        <p:nvSpPr>
          <p:cNvPr id="10" name="椭圆 9"/>
          <p:cNvSpPr/>
          <p:nvPr/>
        </p:nvSpPr>
        <p:spPr>
          <a:xfrm>
            <a:off x="8496870" y="4668360"/>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三会一课</a:t>
            </a:r>
          </a:p>
        </p:txBody>
      </p:sp>
      <p:sp>
        <p:nvSpPr>
          <p:cNvPr id="2" name="TextBox 1"/>
          <p:cNvSpPr txBox="1"/>
          <p:nvPr/>
        </p:nvSpPr>
        <p:spPr>
          <a:xfrm>
            <a:off x="9576595" y="4713301"/>
            <a:ext cx="2232248"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党员在线进行三会一课学习讨论。</a:t>
            </a:r>
          </a:p>
        </p:txBody>
      </p:sp>
      <p:pic>
        <p:nvPicPr>
          <p:cNvPr id="11" name="图片 8" descr="1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58" y="6367436"/>
            <a:ext cx="1152128" cy="517948"/>
          </a:xfrm>
          <a:prstGeom prst="rect">
            <a:avLst/>
          </a:prstGeom>
          <a:solidFill>
            <a:srgbClr val="C00000"/>
          </a:solidFill>
          <a:ln>
            <a:noFill/>
          </a:ln>
        </p:spPr>
      </p:pic>
      <p:sp>
        <p:nvSpPr>
          <p:cNvPr id="15" name="椭圆 14">
            <a:extLst>
              <a:ext uri="{FF2B5EF4-FFF2-40B4-BE49-F238E27FC236}">
                <a16:creationId xmlns:a16="http://schemas.microsoft.com/office/drawing/2014/main" id="{52ED70C7-FCB2-4C05-9A70-346ECFE3D6B7}"/>
              </a:ext>
            </a:extLst>
          </p:cNvPr>
          <p:cNvSpPr/>
          <p:nvPr/>
        </p:nvSpPr>
        <p:spPr>
          <a:xfrm>
            <a:off x="8496870" y="1729199"/>
            <a:ext cx="940770" cy="920881"/>
          </a:xfrm>
          <a:prstGeom prst="ellipse">
            <a:avLst/>
          </a:prstGeom>
          <a:gradFill>
            <a:gsLst>
              <a:gs pos="0">
                <a:srgbClr val="C00000"/>
              </a:gs>
              <a:gs pos="100000">
                <a:srgbClr val="F4240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两学一做</a:t>
            </a:r>
          </a:p>
        </p:txBody>
      </p:sp>
      <p:sp>
        <p:nvSpPr>
          <p:cNvPr id="17" name="TextBox 1">
            <a:extLst>
              <a:ext uri="{FF2B5EF4-FFF2-40B4-BE49-F238E27FC236}">
                <a16:creationId xmlns:a16="http://schemas.microsoft.com/office/drawing/2014/main" id="{A4168573-F4E3-4A4E-97E3-56C609AEC904}"/>
              </a:ext>
            </a:extLst>
          </p:cNvPr>
          <p:cNvSpPr txBox="1"/>
          <p:nvPr/>
        </p:nvSpPr>
        <p:spPr>
          <a:xfrm>
            <a:off x="9576595" y="1774140"/>
            <a:ext cx="2232248"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党员在线进行两学一做学习</a:t>
            </a:r>
          </a:p>
        </p:txBody>
      </p:sp>
      <p:pic>
        <p:nvPicPr>
          <p:cNvPr id="7" name="图片 6">
            <a:extLst>
              <a:ext uri="{FF2B5EF4-FFF2-40B4-BE49-F238E27FC236}">
                <a16:creationId xmlns:a16="http://schemas.microsoft.com/office/drawing/2014/main" id="{0E7580D1-5615-47C6-A503-350FCFF7A8FC}"/>
              </a:ext>
            </a:extLst>
          </p:cNvPr>
          <p:cNvPicPr>
            <a:picLocks noChangeAspect="1"/>
          </p:cNvPicPr>
          <p:nvPr/>
        </p:nvPicPr>
        <p:blipFill rotWithShape="1">
          <a:blip r:embed="rId4">
            <a:extLst>
              <a:ext uri="{28A0092B-C50C-407E-A947-70E740481C1C}">
                <a14:useLocalDpi xmlns:a14="http://schemas.microsoft.com/office/drawing/2010/main" val="0"/>
              </a:ext>
            </a:extLst>
          </a:blip>
          <a:srcRect t="2751" b="7153"/>
          <a:stretch/>
        </p:blipFill>
        <p:spPr>
          <a:xfrm>
            <a:off x="568196" y="1462975"/>
            <a:ext cx="2892205" cy="4392487"/>
          </a:xfrm>
          <a:prstGeom prst="rect">
            <a:avLst/>
          </a:prstGeom>
        </p:spPr>
      </p:pic>
      <p:pic>
        <p:nvPicPr>
          <p:cNvPr id="8" name="图片 7">
            <a:extLst>
              <a:ext uri="{FF2B5EF4-FFF2-40B4-BE49-F238E27FC236}">
                <a16:creationId xmlns:a16="http://schemas.microsoft.com/office/drawing/2014/main" id="{9AC4BD9E-AF41-4C3F-BD86-33556B9159CA}"/>
              </a:ext>
            </a:extLst>
          </p:cNvPr>
          <p:cNvPicPr>
            <a:picLocks noChangeAspect="1"/>
          </p:cNvPicPr>
          <p:nvPr/>
        </p:nvPicPr>
        <p:blipFill rotWithShape="1">
          <a:blip r:embed="rId5">
            <a:extLst>
              <a:ext uri="{28A0092B-C50C-407E-A947-70E740481C1C}">
                <a14:useLocalDpi xmlns:a14="http://schemas.microsoft.com/office/drawing/2010/main" val="0"/>
              </a:ext>
            </a:extLst>
          </a:blip>
          <a:srcRect t="3800" b="7153"/>
          <a:stretch/>
        </p:blipFill>
        <p:spPr>
          <a:xfrm>
            <a:off x="4165631" y="1462974"/>
            <a:ext cx="2892205" cy="4392488"/>
          </a:xfrm>
          <a:prstGeom prst="rect">
            <a:avLst/>
          </a:prstGeom>
        </p:spPr>
      </p:pic>
    </p:spTree>
    <p:extLst>
      <p:ext uri="{BB962C8B-B14F-4D97-AF65-F5344CB8AC3E}">
        <p14:creationId xmlns:p14="http://schemas.microsoft.com/office/powerpoint/2010/main" val="275430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718</Words>
  <Application>Microsoft Office PowerPoint</Application>
  <PresentationFormat>自定义</PresentationFormat>
  <Paragraphs>93</Paragraphs>
  <Slides>20</Slides>
  <Notes>10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Adobe 黑体 Std R</vt:lpstr>
      <vt:lpstr>微軟正黑體</vt:lpstr>
      <vt:lpstr>宋体</vt:lpstr>
      <vt:lpstr>微软雅黑</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Zhongyangbo</dc:creator>
  <cp:lastModifiedBy>Administrator</cp:lastModifiedBy>
  <cp:revision>69</cp:revision>
  <dcterms:created xsi:type="dcterms:W3CDTF">2017-04-12T01:55:20Z</dcterms:created>
  <dcterms:modified xsi:type="dcterms:W3CDTF">2018-08-07T11:20:28Z</dcterms:modified>
</cp:coreProperties>
</file>